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mov" ContentType="video/quicktime"/>
  <Default Extension="gif" ContentType="image/gi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72" r:id="rId3"/>
  </p:sldMasterIdLst>
  <p:notesMasterIdLst>
    <p:notesMasterId r:id="rId67"/>
  </p:notesMasterIdLst>
  <p:handoutMasterIdLst>
    <p:handoutMasterId r:id="rId68"/>
  </p:handoutMasterIdLst>
  <p:sldIdLst>
    <p:sldId id="540" r:id="rId4"/>
    <p:sldId id="503" r:id="rId5"/>
    <p:sldId id="504" r:id="rId6"/>
    <p:sldId id="508" r:id="rId7"/>
    <p:sldId id="517" r:id="rId8"/>
    <p:sldId id="527" r:id="rId9"/>
    <p:sldId id="509" r:id="rId10"/>
    <p:sldId id="269" r:id="rId11"/>
    <p:sldId id="270" r:id="rId12"/>
    <p:sldId id="271" r:id="rId13"/>
    <p:sldId id="528" r:id="rId14"/>
    <p:sldId id="273" r:id="rId15"/>
    <p:sldId id="397" r:id="rId16"/>
    <p:sldId id="275" r:id="rId17"/>
    <p:sldId id="276" r:id="rId18"/>
    <p:sldId id="277" r:id="rId19"/>
    <p:sldId id="278" r:id="rId20"/>
    <p:sldId id="279" r:id="rId21"/>
    <p:sldId id="529" r:id="rId22"/>
    <p:sldId id="335" r:id="rId23"/>
    <p:sldId id="336" r:id="rId24"/>
    <p:sldId id="281" r:id="rId25"/>
    <p:sldId id="385" r:id="rId26"/>
    <p:sldId id="282" r:id="rId27"/>
    <p:sldId id="283" r:id="rId28"/>
    <p:sldId id="337" r:id="rId29"/>
    <p:sldId id="530" r:id="rId30"/>
    <p:sldId id="288" r:id="rId31"/>
    <p:sldId id="289" r:id="rId32"/>
    <p:sldId id="342" r:id="rId33"/>
    <p:sldId id="343" r:id="rId34"/>
    <p:sldId id="531" r:id="rId35"/>
    <p:sldId id="291" r:id="rId36"/>
    <p:sldId id="532" r:id="rId37"/>
    <p:sldId id="292" r:id="rId38"/>
    <p:sldId id="345" r:id="rId39"/>
    <p:sldId id="293" r:id="rId40"/>
    <p:sldId id="348" r:id="rId41"/>
    <p:sldId id="294" r:id="rId42"/>
    <p:sldId id="533" r:id="rId43"/>
    <p:sldId id="295" r:id="rId44"/>
    <p:sldId id="296" r:id="rId45"/>
    <p:sldId id="297" r:id="rId46"/>
    <p:sldId id="423" r:id="rId47"/>
    <p:sldId id="420" r:id="rId48"/>
    <p:sldId id="421" r:id="rId49"/>
    <p:sldId id="534" r:id="rId50"/>
    <p:sldId id="359" r:id="rId51"/>
    <p:sldId id="307" r:id="rId52"/>
    <p:sldId id="360" r:id="rId53"/>
    <p:sldId id="315" r:id="rId54"/>
    <p:sldId id="316" r:id="rId55"/>
    <p:sldId id="373" r:id="rId56"/>
    <p:sldId id="536" r:id="rId57"/>
    <p:sldId id="317" r:id="rId58"/>
    <p:sldId id="318" r:id="rId59"/>
    <p:sldId id="377" r:id="rId60"/>
    <p:sldId id="321" r:id="rId61"/>
    <p:sldId id="474" r:id="rId62"/>
    <p:sldId id="473" r:id="rId63"/>
    <p:sldId id="323" r:id="rId64"/>
    <p:sldId id="325" r:id="rId65"/>
    <p:sldId id="541" r:id="rId6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FFCC66"/>
    <a:srgbClr val="804000"/>
    <a:srgbClr val="DFB42C"/>
    <a:srgbClr val="FFD124"/>
    <a:srgbClr val="008040"/>
    <a:srgbClr val="F74921"/>
    <a:srgbClr val="C98400"/>
    <a:srgbClr val="00808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523" autoAdjust="0"/>
    <p:restoredTop sz="87157" autoAdjust="0"/>
  </p:normalViewPr>
  <p:slideViewPr>
    <p:cSldViewPr snapToGrid="0" snapToObjects="1">
      <p:cViewPr varScale="1">
        <p:scale>
          <a:sx n="110" d="100"/>
          <a:sy n="110" d="100"/>
        </p:scale>
        <p:origin x="1328" y="168"/>
      </p:cViewPr>
      <p:guideLst>
        <p:guide orient="horz" pos="2160"/>
        <p:guide pos="2880"/>
      </p:guideLst>
    </p:cSldViewPr>
  </p:slideViewPr>
  <p:outlineViewPr>
    <p:cViewPr>
      <p:scale>
        <a:sx n="33" d="100"/>
        <a:sy n="33" d="100"/>
      </p:scale>
      <p:origin x="0" y="1928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63" Type="http://schemas.openxmlformats.org/officeDocument/2006/relationships/slide" Target="slides/slide60.xml"/><Relationship Id="rId64" Type="http://schemas.openxmlformats.org/officeDocument/2006/relationships/slide" Target="slides/slide61.xml"/><Relationship Id="rId65" Type="http://schemas.openxmlformats.org/officeDocument/2006/relationships/slide" Target="slides/slide62.xml"/><Relationship Id="rId66" Type="http://schemas.openxmlformats.org/officeDocument/2006/relationships/slide" Target="slides/slide63.xml"/><Relationship Id="rId67" Type="http://schemas.openxmlformats.org/officeDocument/2006/relationships/notesMaster" Target="notesMasters/notesMaster1.xml"/><Relationship Id="rId68" Type="http://schemas.openxmlformats.org/officeDocument/2006/relationships/handoutMaster" Target="handoutMasters/handoutMaster1.xml"/><Relationship Id="rId69" Type="http://schemas.openxmlformats.org/officeDocument/2006/relationships/presProps" Target="presProps.xml"/><Relationship Id="rId50" Type="http://schemas.openxmlformats.org/officeDocument/2006/relationships/slide" Target="slides/slide47.xml"/><Relationship Id="rId51" Type="http://schemas.openxmlformats.org/officeDocument/2006/relationships/slide" Target="slides/slide48.xml"/><Relationship Id="rId52" Type="http://schemas.openxmlformats.org/officeDocument/2006/relationships/slide" Target="slides/slide49.xml"/><Relationship Id="rId53" Type="http://schemas.openxmlformats.org/officeDocument/2006/relationships/slide" Target="slides/slide50.xml"/><Relationship Id="rId54" Type="http://schemas.openxmlformats.org/officeDocument/2006/relationships/slide" Target="slides/slide51.xml"/><Relationship Id="rId55" Type="http://schemas.openxmlformats.org/officeDocument/2006/relationships/slide" Target="slides/slide52.xml"/><Relationship Id="rId56" Type="http://schemas.openxmlformats.org/officeDocument/2006/relationships/slide" Target="slides/slide53.xml"/><Relationship Id="rId57" Type="http://schemas.openxmlformats.org/officeDocument/2006/relationships/slide" Target="slides/slide54.xml"/><Relationship Id="rId58" Type="http://schemas.openxmlformats.org/officeDocument/2006/relationships/slide" Target="slides/slide55.xml"/><Relationship Id="rId59" Type="http://schemas.openxmlformats.org/officeDocument/2006/relationships/slide" Target="slides/slide56.xml"/><Relationship Id="rId40" Type="http://schemas.openxmlformats.org/officeDocument/2006/relationships/slide" Target="slides/slide37.xml"/><Relationship Id="rId41" Type="http://schemas.openxmlformats.org/officeDocument/2006/relationships/slide" Target="slides/slide38.xml"/><Relationship Id="rId42" Type="http://schemas.openxmlformats.org/officeDocument/2006/relationships/slide" Target="slides/slide39.xml"/><Relationship Id="rId43" Type="http://schemas.openxmlformats.org/officeDocument/2006/relationships/slide" Target="slides/slide40.xml"/><Relationship Id="rId44" Type="http://schemas.openxmlformats.org/officeDocument/2006/relationships/slide" Target="slides/slide41.xml"/><Relationship Id="rId45" Type="http://schemas.openxmlformats.org/officeDocument/2006/relationships/slide" Target="slides/slide42.xml"/><Relationship Id="rId46" Type="http://schemas.openxmlformats.org/officeDocument/2006/relationships/slide" Target="slides/slide43.xml"/><Relationship Id="rId47" Type="http://schemas.openxmlformats.org/officeDocument/2006/relationships/slide" Target="slides/slide44.xml"/><Relationship Id="rId48" Type="http://schemas.openxmlformats.org/officeDocument/2006/relationships/slide" Target="slides/slide45.xml"/><Relationship Id="rId49" Type="http://schemas.openxmlformats.org/officeDocument/2006/relationships/slide" Target="slides/slide46.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9" Type="http://schemas.openxmlformats.org/officeDocument/2006/relationships/slide" Target="slides/slide6.xml"/><Relationship Id="rId30" Type="http://schemas.openxmlformats.org/officeDocument/2006/relationships/slide" Target="slides/slide27.xml"/><Relationship Id="rId31" Type="http://schemas.openxmlformats.org/officeDocument/2006/relationships/slide" Target="slides/slide28.xml"/><Relationship Id="rId32" Type="http://schemas.openxmlformats.org/officeDocument/2006/relationships/slide" Target="slides/slide29.xml"/><Relationship Id="rId33" Type="http://schemas.openxmlformats.org/officeDocument/2006/relationships/slide" Target="slides/slide30.xml"/><Relationship Id="rId34" Type="http://schemas.openxmlformats.org/officeDocument/2006/relationships/slide" Target="slides/slide31.xml"/><Relationship Id="rId35" Type="http://schemas.openxmlformats.org/officeDocument/2006/relationships/slide" Target="slides/slide32.xml"/><Relationship Id="rId36" Type="http://schemas.openxmlformats.org/officeDocument/2006/relationships/slide" Target="slides/slide33.xml"/><Relationship Id="rId37" Type="http://schemas.openxmlformats.org/officeDocument/2006/relationships/slide" Target="slides/slide34.xml"/><Relationship Id="rId38" Type="http://schemas.openxmlformats.org/officeDocument/2006/relationships/slide" Target="slides/slide35.xml"/><Relationship Id="rId39" Type="http://schemas.openxmlformats.org/officeDocument/2006/relationships/slide" Target="slides/slide36.xml"/><Relationship Id="rId70" Type="http://schemas.openxmlformats.org/officeDocument/2006/relationships/viewProps" Target="viewProps.xml"/><Relationship Id="rId71" Type="http://schemas.openxmlformats.org/officeDocument/2006/relationships/theme" Target="theme/theme1.xml"/><Relationship Id="rId72" Type="http://schemas.openxmlformats.org/officeDocument/2006/relationships/tableStyles" Target="tableStyles.xml"/><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60" Type="http://schemas.openxmlformats.org/officeDocument/2006/relationships/slide" Target="slides/slide57.xml"/><Relationship Id="rId61" Type="http://schemas.openxmlformats.org/officeDocument/2006/relationships/slide" Target="slides/slide58.xml"/><Relationship Id="rId62" Type="http://schemas.openxmlformats.org/officeDocument/2006/relationships/slide" Target="slides/slide59.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9817664-54AF-9142-9822-20EC2D15B47C}" type="datetimeFigureOut">
              <a:rPr lang="en-US" smtClean="0"/>
              <a:t>5/21/16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9F6C4F0-DF27-5F4A-9061-8186EE60ACA3}" type="slidenum">
              <a:rPr lang="en-US" smtClean="0"/>
              <a:t>‹#›</a:t>
            </a:fld>
            <a:endParaRPr lang="en-US"/>
          </a:p>
        </p:txBody>
      </p:sp>
    </p:spTree>
    <p:extLst>
      <p:ext uri="{BB962C8B-B14F-4D97-AF65-F5344CB8AC3E}">
        <p14:creationId xmlns:p14="http://schemas.microsoft.com/office/powerpoint/2010/main" val="278176536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9E187D2-1472-8244-A8EA-D2FB03C6B272}" type="datetimeFigureOut">
              <a:rPr lang="en-US" smtClean="0"/>
              <a:t>5/21/16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7D15AB0-F125-BF4F-8CA9-7652FCFE3F90}" type="slidenum">
              <a:rPr lang="en-US" smtClean="0"/>
              <a:t>‹#›</a:t>
            </a:fld>
            <a:endParaRPr lang="en-US"/>
          </a:p>
        </p:txBody>
      </p:sp>
    </p:spTree>
    <p:extLst>
      <p:ext uri="{BB962C8B-B14F-4D97-AF65-F5344CB8AC3E}">
        <p14:creationId xmlns:p14="http://schemas.microsoft.com/office/powerpoint/2010/main" val="2824171938"/>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Who is David </a:t>
            </a:r>
            <a:r>
              <a:rPr lang="en-US" dirty="0" err="1" smtClean="0"/>
              <a:t>Casti</a:t>
            </a:r>
            <a:r>
              <a:rPr lang="en-US" dirty="0" smtClean="0"/>
              <a:t>?</a:t>
            </a:r>
          </a:p>
          <a:p>
            <a:pPr lvl="1"/>
            <a:r>
              <a:rPr lang="en-US" b="1" dirty="0" smtClean="0"/>
              <a:t>Certified IP Trainer and management consultant.</a:t>
            </a:r>
          </a:p>
          <a:p>
            <a:pPr lvl="1"/>
            <a:r>
              <a:rPr lang="en-US" b="1" dirty="0" smtClean="0"/>
              <a:t>Customers include many household names:</a:t>
            </a:r>
          </a:p>
          <a:p>
            <a:pPr lvl="2"/>
            <a:r>
              <a:rPr lang="en-US" b="1" dirty="0" smtClean="0"/>
              <a:t>Time Warner, Comcast, British Telecom</a:t>
            </a:r>
          </a:p>
          <a:p>
            <a:pPr lvl="2"/>
            <a:r>
              <a:rPr lang="en-US" b="1" dirty="0" smtClean="0"/>
              <a:t>US Departments of State, Energy, and Treasury</a:t>
            </a:r>
          </a:p>
        </p:txBody>
      </p:sp>
      <p:sp>
        <p:nvSpPr>
          <p:cNvPr id="4" name="Slide Number Placeholder 3"/>
          <p:cNvSpPr>
            <a:spLocks noGrp="1"/>
          </p:cNvSpPr>
          <p:nvPr>
            <p:ph type="sldNum" sz="quarter" idx="10"/>
          </p:nvPr>
        </p:nvSpPr>
        <p:spPr/>
        <p:txBody>
          <a:bodyPr/>
          <a:lstStyle/>
          <a:p>
            <a:fld id="{77D15AB0-F125-BF4F-8CA9-7652FCFE3F90}" type="slidenum">
              <a:rPr lang="en-US" smtClean="0"/>
              <a:t>3</a:t>
            </a:fld>
            <a:endParaRPr lang="en-US"/>
          </a:p>
        </p:txBody>
      </p:sp>
    </p:spTree>
    <p:extLst>
      <p:ext uri="{BB962C8B-B14F-4D97-AF65-F5344CB8AC3E}">
        <p14:creationId xmlns:p14="http://schemas.microsoft.com/office/powerpoint/2010/main" val="19092253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addition to </a:t>
            </a:r>
            <a:r>
              <a:rPr lang="en-US" b="1" i="1" dirty="0" smtClean="0"/>
              <a:t>deleting</a:t>
            </a:r>
            <a:r>
              <a:rPr lang="en-US" dirty="0" smtClean="0"/>
              <a:t> data, our nervous system has a </a:t>
            </a:r>
            <a:r>
              <a:rPr lang="en-US" b="1" i="1" dirty="0" smtClean="0"/>
              <a:t>silent editing</a:t>
            </a:r>
            <a:r>
              <a:rPr lang="en-US" i="1" dirty="0" smtClean="0"/>
              <a:t> </a:t>
            </a:r>
            <a:r>
              <a:rPr lang="en-US" dirty="0" smtClean="0"/>
              <a:t>capability that would put any Hollywood special effects studio to shame.</a:t>
            </a:r>
            <a:endParaRPr lang="en-US" dirty="0"/>
          </a:p>
        </p:txBody>
      </p:sp>
      <p:sp>
        <p:nvSpPr>
          <p:cNvPr id="4" name="Slide Number Placeholder 3"/>
          <p:cNvSpPr>
            <a:spLocks noGrp="1"/>
          </p:cNvSpPr>
          <p:nvPr>
            <p:ph type="sldNum" sz="quarter" idx="10"/>
          </p:nvPr>
        </p:nvSpPr>
        <p:spPr/>
        <p:txBody>
          <a:bodyPr/>
          <a:lstStyle/>
          <a:p>
            <a:fld id="{77D15AB0-F125-BF4F-8CA9-7652FCFE3F90}" type="slidenum">
              <a:rPr lang="en-US" smtClean="0"/>
              <a:t>13</a:t>
            </a:fld>
            <a:endParaRPr lang="en-US"/>
          </a:p>
        </p:txBody>
      </p:sp>
    </p:spTree>
    <p:extLst>
      <p:ext uri="{BB962C8B-B14F-4D97-AF65-F5344CB8AC3E}">
        <p14:creationId xmlns:p14="http://schemas.microsoft.com/office/powerpoint/2010/main" val="32502990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Prepare to snap your fingers.  </a:t>
            </a:r>
          </a:p>
          <a:p>
            <a:r>
              <a:rPr lang="en-US" dirty="0" smtClean="0"/>
              <a:t>Look at your thumb, feel it against your finger.  </a:t>
            </a:r>
          </a:p>
          <a:p>
            <a:r>
              <a:rPr lang="en-US" dirty="0" smtClean="0"/>
              <a:t>Now keep watching as you snap and hear the noise.</a:t>
            </a:r>
          </a:p>
          <a:p>
            <a:endParaRPr lang="en-US" dirty="0" smtClean="0"/>
          </a:p>
          <a:p>
            <a:r>
              <a:rPr lang="en-US" dirty="0" smtClean="0"/>
              <a:t>Notice that you experienced all three senses </a:t>
            </a:r>
            <a:r>
              <a:rPr lang="en-US" i="1" dirty="0" smtClean="0"/>
              <a:t>simultaneously</a:t>
            </a:r>
            <a:r>
              <a:rPr lang="en-US" dirty="0" smtClean="0"/>
              <a:t>:</a:t>
            </a:r>
          </a:p>
          <a:p>
            <a:pPr lvl="1"/>
            <a:r>
              <a:rPr lang="en-US" b="1" dirty="0" smtClean="0"/>
              <a:t>The feel</a:t>
            </a:r>
            <a:r>
              <a:rPr lang="en-US" dirty="0" smtClean="0"/>
              <a:t> of your thumb against your fingers</a:t>
            </a:r>
          </a:p>
          <a:p>
            <a:pPr lvl="1"/>
            <a:r>
              <a:rPr lang="en-US" b="1" dirty="0" smtClean="0"/>
              <a:t>The sound</a:t>
            </a:r>
            <a:r>
              <a:rPr lang="en-US" dirty="0" smtClean="0"/>
              <a:t> of the snap</a:t>
            </a:r>
          </a:p>
          <a:p>
            <a:pPr lvl="1"/>
            <a:r>
              <a:rPr lang="en-US" b="1" dirty="0" smtClean="0"/>
              <a:t>The sight</a:t>
            </a:r>
            <a:r>
              <a:rPr lang="en-US" dirty="0" smtClean="0"/>
              <a:t> of your fingers sliding over each other</a:t>
            </a:r>
          </a:p>
          <a:p>
            <a:r>
              <a:rPr lang="en-US" dirty="0" smtClean="0"/>
              <a:t>These events were synchronized in time from your point of view!</a:t>
            </a:r>
          </a:p>
          <a:p>
            <a:endParaRPr lang="en-US" dirty="0"/>
          </a:p>
        </p:txBody>
      </p:sp>
      <p:sp>
        <p:nvSpPr>
          <p:cNvPr id="4" name="Slide Number Placeholder 3"/>
          <p:cNvSpPr>
            <a:spLocks noGrp="1"/>
          </p:cNvSpPr>
          <p:nvPr>
            <p:ph type="sldNum" sz="quarter" idx="10"/>
          </p:nvPr>
        </p:nvSpPr>
        <p:spPr/>
        <p:txBody>
          <a:bodyPr/>
          <a:lstStyle/>
          <a:p>
            <a:fld id="{77D15AB0-F125-BF4F-8CA9-7652FCFE3F90}" type="slidenum">
              <a:rPr lang="en-US" smtClean="0"/>
              <a:t>14</a:t>
            </a:fld>
            <a:endParaRPr lang="en-US"/>
          </a:p>
        </p:txBody>
      </p:sp>
    </p:spTree>
    <p:extLst>
      <p:ext uri="{BB962C8B-B14F-4D97-AF65-F5344CB8AC3E}">
        <p14:creationId xmlns:p14="http://schemas.microsoft.com/office/powerpoint/2010/main" val="31235936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Notice that you experienced all three senses simultaneously:</a:t>
            </a:r>
          </a:p>
          <a:p>
            <a:pPr lvl="1"/>
            <a:r>
              <a:rPr lang="en-US" dirty="0" smtClean="0"/>
              <a:t>The feel of your thumb against your fingers</a:t>
            </a:r>
          </a:p>
          <a:p>
            <a:pPr lvl="1"/>
            <a:r>
              <a:rPr lang="en-US" dirty="0" smtClean="0"/>
              <a:t>The sound of the snap</a:t>
            </a:r>
          </a:p>
          <a:p>
            <a:pPr lvl="1"/>
            <a:r>
              <a:rPr lang="en-US" dirty="0" smtClean="0"/>
              <a:t>The sight of your fingers sliding over each other</a:t>
            </a:r>
          </a:p>
          <a:p>
            <a:endParaRPr lang="en-US" dirty="0" smtClean="0"/>
          </a:p>
          <a:p>
            <a:r>
              <a:rPr lang="en-US" sz="2400" dirty="0" smtClean="0"/>
              <a:t>The real story is that information from each of those senses </a:t>
            </a:r>
            <a:r>
              <a:rPr lang="en-US" sz="2400" i="1" dirty="0" smtClean="0"/>
              <a:t>arrived to your brain at very different times</a:t>
            </a:r>
            <a:r>
              <a:rPr lang="en-US" sz="2400" dirty="0" smtClean="0"/>
              <a:t>:</a:t>
            </a:r>
          </a:p>
          <a:p>
            <a:pPr lvl="1"/>
            <a:r>
              <a:rPr lang="en-US" sz="2000" dirty="0" smtClean="0"/>
              <a:t>The nerve impulse traveled along your arm and into your brain at </a:t>
            </a:r>
            <a:r>
              <a:rPr lang="en-US" sz="2000" b="1" dirty="0" smtClean="0"/>
              <a:t>200 mph</a:t>
            </a:r>
            <a:r>
              <a:rPr lang="en-US" sz="2000" dirty="0" smtClean="0"/>
              <a:t>,</a:t>
            </a:r>
          </a:p>
          <a:p>
            <a:pPr lvl="1"/>
            <a:r>
              <a:rPr lang="en-US" sz="2000" dirty="0" smtClean="0"/>
              <a:t>The sound traveled to each of yours ears at </a:t>
            </a:r>
            <a:r>
              <a:rPr lang="en-US" sz="2000" b="1" dirty="0" smtClean="0"/>
              <a:t>700 mph</a:t>
            </a:r>
            <a:r>
              <a:rPr lang="en-US" sz="2000" dirty="0" smtClean="0"/>
              <a:t>, and</a:t>
            </a:r>
            <a:endParaRPr lang="en-US" sz="2000" b="1" dirty="0" smtClean="0"/>
          </a:p>
          <a:p>
            <a:pPr lvl="1"/>
            <a:r>
              <a:rPr lang="en-US" sz="2000" dirty="0" smtClean="0"/>
              <a:t>The light traveled to your retina at </a:t>
            </a:r>
            <a:r>
              <a:rPr lang="en-US" sz="2000" b="1" dirty="0" smtClean="0"/>
              <a:t>670 </a:t>
            </a:r>
            <a:r>
              <a:rPr lang="en-US" sz="2000" b="1" i="1" dirty="0" smtClean="0"/>
              <a:t>million</a:t>
            </a:r>
            <a:r>
              <a:rPr lang="en-US" sz="2000" b="1" dirty="0" smtClean="0"/>
              <a:t> mph!</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2000" b="1" dirty="0" smtClean="0"/>
          </a:p>
          <a:p>
            <a:pPr marL="0" marR="0" lvl="0" indent="0" algn="l" defTabSz="457200" rtl="0" eaLnBrk="1" fontAlgn="auto" latinLnBrk="0" hangingPunct="1">
              <a:lnSpc>
                <a:spcPct val="100000"/>
              </a:lnSpc>
              <a:spcBef>
                <a:spcPts val="0"/>
              </a:spcBef>
              <a:spcAft>
                <a:spcPts val="0"/>
              </a:spcAft>
              <a:buClrTx/>
              <a:buSzTx/>
              <a:buFontTx/>
              <a:buNone/>
              <a:tabLst/>
              <a:defRPr/>
            </a:pPr>
            <a:r>
              <a:rPr lang="en-US" sz="2000" dirty="0" smtClean="0"/>
              <a:t>As a result, data from your senses about your finger snap was reported to your brain </a:t>
            </a:r>
            <a:r>
              <a:rPr lang="en-US" sz="2000" b="1" dirty="0" smtClean="0"/>
              <a:t>more than 1/20</a:t>
            </a:r>
            <a:r>
              <a:rPr lang="en-US" sz="2000" b="1" baseline="30000" dirty="0" smtClean="0"/>
              <a:t>th</a:t>
            </a:r>
            <a:r>
              <a:rPr lang="en-US" sz="2000" b="1" dirty="0" smtClean="0"/>
              <a:t> of a second apart</a:t>
            </a:r>
            <a:r>
              <a:rPr lang="en-US" sz="2000" dirty="0" smtClean="0"/>
              <a:t>.</a:t>
            </a:r>
          </a:p>
          <a:p>
            <a:pPr lvl="1"/>
            <a:endParaRPr lang="en-US" sz="2000" b="1" dirty="0" smtClean="0"/>
          </a:p>
          <a:p>
            <a:endParaRPr lang="en-US" dirty="0"/>
          </a:p>
        </p:txBody>
      </p:sp>
      <p:sp>
        <p:nvSpPr>
          <p:cNvPr id="4" name="Slide Number Placeholder 3"/>
          <p:cNvSpPr>
            <a:spLocks noGrp="1"/>
          </p:cNvSpPr>
          <p:nvPr>
            <p:ph type="sldNum" sz="quarter" idx="10"/>
          </p:nvPr>
        </p:nvSpPr>
        <p:spPr/>
        <p:txBody>
          <a:bodyPr/>
          <a:lstStyle/>
          <a:p>
            <a:fld id="{77D15AB0-F125-BF4F-8CA9-7652FCFE3F90}" type="slidenum">
              <a:rPr lang="en-US" smtClean="0"/>
              <a:t>15</a:t>
            </a:fld>
            <a:endParaRPr lang="en-US"/>
          </a:p>
        </p:txBody>
      </p:sp>
    </p:spTree>
    <p:extLst>
      <p:ext uri="{BB962C8B-B14F-4D97-AF65-F5344CB8AC3E}">
        <p14:creationId xmlns:p14="http://schemas.microsoft.com/office/powerpoint/2010/main" val="31235936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Your brain edited everything back together</a:t>
            </a:r>
            <a:r>
              <a:rPr lang="en-US" dirty="0" smtClean="0"/>
              <a:t> so it appears to you that all three things happened at the same time.</a:t>
            </a:r>
          </a:p>
          <a:p>
            <a:r>
              <a:rPr lang="en-US" dirty="0" smtClean="0"/>
              <a:t>1/20</a:t>
            </a:r>
            <a:r>
              <a:rPr lang="en-US" baseline="30000" dirty="0" smtClean="0"/>
              <a:t>th</a:t>
            </a:r>
            <a:r>
              <a:rPr lang="en-US" dirty="0" smtClean="0"/>
              <a:t> of a second doesn’t sound like much, but …</a:t>
            </a:r>
          </a:p>
          <a:p>
            <a:pPr lvl="1"/>
            <a:r>
              <a:rPr lang="en-US" dirty="0" smtClean="0"/>
              <a:t>if you were watching a movie with a black frame every 20</a:t>
            </a:r>
            <a:r>
              <a:rPr lang="en-US" baseline="30000" dirty="0" smtClean="0"/>
              <a:t>th</a:t>
            </a:r>
            <a:r>
              <a:rPr lang="en-US" dirty="0" smtClean="0"/>
              <a:t> of a second it would blink</a:t>
            </a:r>
          </a:p>
          <a:p>
            <a:pPr lvl="1"/>
            <a:r>
              <a:rPr lang="en-US" dirty="0" smtClean="0"/>
              <a:t>if the sound of my voice was 1/20</a:t>
            </a:r>
            <a:r>
              <a:rPr lang="en-US" baseline="30000" dirty="0" smtClean="0"/>
              <a:t>th</a:t>
            </a:r>
            <a:r>
              <a:rPr lang="en-US" dirty="0" smtClean="0"/>
              <a:t> of a second behind my lips moving it would be so disturbing you would look away.</a:t>
            </a:r>
          </a:p>
          <a:p>
            <a:pPr lvl="1"/>
            <a:endParaRPr lang="en-US" dirty="0" smtClean="0"/>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smtClean="0"/>
              <a:t>Your brain typically exercises editing over events up to 1/10</a:t>
            </a:r>
            <a:r>
              <a:rPr lang="en-US" b="1" baseline="30000" dirty="0" smtClean="0"/>
              <a:t>th</a:t>
            </a:r>
            <a:r>
              <a:rPr lang="en-US" b="1" dirty="0" smtClean="0"/>
              <a:t> of a second apart</a:t>
            </a:r>
            <a:r>
              <a:rPr lang="en-US" dirty="0" smtClean="0"/>
              <a:t>.</a:t>
            </a:r>
          </a:p>
          <a:p>
            <a:pPr lvl="0"/>
            <a:endParaRPr lang="en-US" dirty="0" smtClean="0"/>
          </a:p>
        </p:txBody>
      </p:sp>
      <p:sp>
        <p:nvSpPr>
          <p:cNvPr id="4" name="Slide Number Placeholder 3"/>
          <p:cNvSpPr>
            <a:spLocks noGrp="1"/>
          </p:cNvSpPr>
          <p:nvPr>
            <p:ph type="sldNum" sz="quarter" idx="10"/>
          </p:nvPr>
        </p:nvSpPr>
        <p:spPr/>
        <p:txBody>
          <a:bodyPr/>
          <a:lstStyle/>
          <a:p>
            <a:fld id="{77D15AB0-F125-BF4F-8CA9-7652FCFE3F90}" type="slidenum">
              <a:rPr lang="en-US" smtClean="0"/>
              <a:t>16</a:t>
            </a:fld>
            <a:endParaRPr lang="en-US"/>
          </a:p>
        </p:txBody>
      </p:sp>
    </p:spTree>
    <p:extLst>
      <p:ext uri="{BB962C8B-B14F-4D97-AF65-F5344CB8AC3E}">
        <p14:creationId xmlns:p14="http://schemas.microsoft.com/office/powerpoint/2010/main" val="31235936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The Most Important Point About Your Brain’s Awesome Editing Powers is that </a:t>
            </a:r>
            <a:r>
              <a:rPr lang="en-US" b="1" i="1" dirty="0" smtClean="0"/>
              <a:t>You have no awareness that any editing happened!</a:t>
            </a:r>
            <a:endParaRPr lang="en-US" dirty="0" smtClean="0"/>
          </a:p>
          <a:p>
            <a:r>
              <a:rPr lang="en-US" dirty="0" smtClean="0"/>
              <a:t>Your consciousness simply received a finished picture of reality, completely “cleaned up” and ready to act upon!</a:t>
            </a:r>
          </a:p>
          <a:p>
            <a:r>
              <a:rPr lang="en-US" dirty="0" smtClean="0"/>
              <a:t>There is no sensation to signal anything has been edited </a:t>
            </a:r>
            <a:r>
              <a:rPr lang="en-US" b="1" dirty="0" smtClean="0"/>
              <a:t>at all</a:t>
            </a:r>
            <a:r>
              <a:rPr lang="en-US" dirty="0" smtClean="0"/>
              <a:t>.</a:t>
            </a:r>
          </a:p>
          <a:p>
            <a:endParaRPr lang="en-US" dirty="0"/>
          </a:p>
        </p:txBody>
      </p:sp>
      <p:sp>
        <p:nvSpPr>
          <p:cNvPr id="4" name="Slide Number Placeholder 3"/>
          <p:cNvSpPr>
            <a:spLocks noGrp="1"/>
          </p:cNvSpPr>
          <p:nvPr>
            <p:ph type="sldNum" sz="quarter" idx="10"/>
          </p:nvPr>
        </p:nvSpPr>
        <p:spPr/>
        <p:txBody>
          <a:bodyPr/>
          <a:lstStyle/>
          <a:p>
            <a:fld id="{77D15AB0-F125-BF4F-8CA9-7652FCFE3F90}" type="slidenum">
              <a:rPr lang="en-US" smtClean="0"/>
              <a:t>17</a:t>
            </a:fld>
            <a:endParaRPr lang="en-US"/>
          </a:p>
        </p:txBody>
      </p:sp>
    </p:spTree>
    <p:extLst>
      <p:ext uri="{BB962C8B-B14F-4D97-AF65-F5344CB8AC3E}">
        <p14:creationId xmlns:p14="http://schemas.microsoft.com/office/powerpoint/2010/main" val="34924855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Nobel prize winning psychologist Daniel </a:t>
            </a:r>
            <a:r>
              <a:rPr lang="en-US" sz="1200" dirty="0" err="1" smtClean="0"/>
              <a:t>Kahneman</a:t>
            </a:r>
            <a:r>
              <a:rPr lang="en-US" sz="1200" dirty="0" smtClean="0"/>
              <a:t> suggests one way to talk about this process.  He says we have </a:t>
            </a:r>
            <a:r>
              <a:rPr lang="en-US" sz="1200" b="1" dirty="0" smtClean="0"/>
              <a:t>two different thinking systems</a:t>
            </a:r>
            <a:r>
              <a:rPr lang="en-US" sz="1200" dirty="0" smtClean="0"/>
              <a:t>: </a:t>
            </a:r>
            <a:r>
              <a:rPr lang="en-US" sz="1200" i="1" dirty="0" smtClean="0"/>
              <a:t>one “fast” and one “slow”.</a:t>
            </a:r>
            <a:endParaRPr lang="en-US" sz="1200" i="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i="0" dirty="0" smtClean="0"/>
              <a:t>These thinking</a:t>
            </a:r>
            <a:r>
              <a:rPr lang="en-US" sz="1200" i="0" baseline="0" dirty="0" smtClean="0"/>
              <a:t> systems have very different features and functions, both completely critical.</a:t>
            </a:r>
            <a:endParaRPr lang="en-US" sz="1200" i="0" dirty="0" smtClean="0"/>
          </a:p>
        </p:txBody>
      </p:sp>
      <p:sp>
        <p:nvSpPr>
          <p:cNvPr id="4" name="Slide Number Placeholder 3"/>
          <p:cNvSpPr>
            <a:spLocks noGrp="1"/>
          </p:cNvSpPr>
          <p:nvPr>
            <p:ph type="sldNum" sz="quarter" idx="10"/>
          </p:nvPr>
        </p:nvSpPr>
        <p:spPr/>
        <p:txBody>
          <a:bodyPr/>
          <a:lstStyle/>
          <a:p>
            <a:fld id="{77D15AB0-F125-BF4F-8CA9-7652FCFE3F90}" type="slidenum">
              <a:rPr lang="en-US" smtClean="0"/>
              <a:t>19</a:t>
            </a:fld>
            <a:endParaRPr lang="en-US"/>
          </a:p>
        </p:txBody>
      </p:sp>
    </p:spTree>
    <p:extLst>
      <p:ext uri="{BB962C8B-B14F-4D97-AF65-F5344CB8AC3E}">
        <p14:creationId xmlns:p14="http://schemas.microsoft.com/office/powerpoint/2010/main" val="22039341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a:r>
            <a:r>
              <a:rPr lang="en-US" b="1" dirty="0" smtClean="0"/>
              <a:t>Fast Thinking</a:t>
            </a:r>
            <a:r>
              <a:rPr lang="en-US" dirty="0" smtClean="0"/>
              <a:t>” is the part of our brain that processes incoming information, and associates it to everything we already know.  </a:t>
            </a:r>
            <a:r>
              <a:rPr lang="en-US" b="1" dirty="0" smtClean="0"/>
              <a:t>It creates our view of the world </a:t>
            </a:r>
            <a:r>
              <a:rPr lang="en-US" dirty="0" smtClean="0"/>
              <a:t>and takes many short-cuts, because it doesn’t have a lot of time.</a:t>
            </a:r>
          </a:p>
          <a:p>
            <a:endParaRPr lang="en-US" sz="1200" dirty="0"/>
          </a:p>
        </p:txBody>
      </p:sp>
      <p:sp>
        <p:nvSpPr>
          <p:cNvPr id="4" name="Slide Number Placeholder 3"/>
          <p:cNvSpPr>
            <a:spLocks noGrp="1"/>
          </p:cNvSpPr>
          <p:nvPr>
            <p:ph type="sldNum" sz="quarter" idx="10"/>
          </p:nvPr>
        </p:nvSpPr>
        <p:spPr/>
        <p:txBody>
          <a:bodyPr/>
          <a:lstStyle/>
          <a:p>
            <a:fld id="{77D15AB0-F125-BF4F-8CA9-7652FCFE3F90}" type="slidenum">
              <a:rPr lang="en-US" smtClean="0"/>
              <a:t>20</a:t>
            </a:fld>
            <a:endParaRPr lang="en-US"/>
          </a:p>
        </p:txBody>
      </p:sp>
    </p:spTree>
    <p:extLst>
      <p:ext uri="{BB962C8B-B14F-4D97-AF65-F5344CB8AC3E}">
        <p14:creationId xmlns:p14="http://schemas.microsoft.com/office/powerpoint/2010/main" val="22039341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a:t>
            </a:r>
            <a:r>
              <a:rPr lang="en-US" b="1" dirty="0" smtClean="0"/>
              <a:t>Slow Thinking</a:t>
            </a:r>
            <a:r>
              <a:rPr lang="en-US" dirty="0" smtClean="0"/>
              <a:t>” is our “</a:t>
            </a:r>
            <a:r>
              <a:rPr lang="en-US" b="1" dirty="0" smtClean="0"/>
              <a:t>executive function</a:t>
            </a:r>
            <a:r>
              <a:rPr lang="en-US" dirty="0" smtClean="0"/>
              <a:t>” – the part that analyzes and makes tough decisions, sets goals and priorities</a:t>
            </a:r>
            <a:r>
              <a:rPr lang="en-US" b="1" dirty="0" smtClean="0"/>
              <a:t>.  </a:t>
            </a:r>
            <a:r>
              <a:rPr lang="en-US" b="1" i="1" dirty="0" smtClean="0"/>
              <a:t>It is the part we normally think of as “us”</a:t>
            </a:r>
            <a:r>
              <a:rPr lang="en-US" dirty="0" smtClean="0"/>
              <a:t>, and everything it does is influenced by our Fast Thinking.</a:t>
            </a:r>
          </a:p>
        </p:txBody>
      </p:sp>
      <p:sp>
        <p:nvSpPr>
          <p:cNvPr id="4" name="Slide Number Placeholder 3"/>
          <p:cNvSpPr>
            <a:spLocks noGrp="1"/>
          </p:cNvSpPr>
          <p:nvPr>
            <p:ph type="sldNum" sz="quarter" idx="10"/>
          </p:nvPr>
        </p:nvSpPr>
        <p:spPr/>
        <p:txBody>
          <a:bodyPr/>
          <a:lstStyle/>
          <a:p>
            <a:fld id="{77D15AB0-F125-BF4F-8CA9-7652FCFE3F90}" type="slidenum">
              <a:rPr lang="en-US" smtClean="0"/>
              <a:t>21</a:t>
            </a:fld>
            <a:endParaRPr lang="en-US"/>
          </a:p>
        </p:txBody>
      </p:sp>
    </p:spTree>
    <p:extLst>
      <p:ext uri="{BB962C8B-B14F-4D97-AF65-F5344CB8AC3E}">
        <p14:creationId xmlns:p14="http://schemas.microsoft.com/office/powerpoint/2010/main" val="22039341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now look closely at one aspect of Fast Thinking using an exercise. I am going to read a sentence out loud and you will see a picture matching that sentence appear in your mind.</a:t>
            </a:r>
          </a:p>
          <a:p>
            <a:endParaRPr lang="en-US" dirty="0" smtClean="0"/>
          </a:p>
          <a:p>
            <a:r>
              <a:rPr lang="en-US" dirty="0" smtClean="0"/>
              <a:t>“Anne</a:t>
            </a:r>
            <a:r>
              <a:rPr lang="en-US" baseline="0" dirty="0" smtClean="0"/>
              <a:t> approached the bank.”  Did you see…</a:t>
            </a:r>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Note that whichever image you saw, you did not see the other one at the same time!</a:t>
            </a:r>
          </a:p>
          <a:p>
            <a:endParaRPr lang="en-US" dirty="0"/>
          </a:p>
        </p:txBody>
      </p:sp>
      <p:sp>
        <p:nvSpPr>
          <p:cNvPr id="4" name="Slide Number Placeholder 3"/>
          <p:cNvSpPr>
            <a:spLocks noGrp="1"/>
          </p:cNvSpPr>
          <p:nvPr>
            <p:ph type="sldNum" sz="quarter" idx="10"/>
          </p:nvPr>
        </p:nvSpPr>
        <p:spPr/>
        <p:txBody>
          <a:bodyPr/>
          <a:lstStyle/>
          <a:p>
            <a:fld id="{77D15AB0-F125-BF4F-8CA9-7652FCFE3F90}" type="slidenum">
              <a:rPr lang="en-US" smtClean="0"/>
              <a:t>22</a:t>
            </a:fld>
            <a:endParaRPr lang="en-US"/>
          </a:p>
        </p:txBody>
      </p:sp>
    </p:spTree>
    <p:extLst>
      <p:ext uri="{BB962C8B-B14F-4D97-AF65-F5344CB8AC3E}">
        <p14:creationId xmlns:p14="http://schemas.microsoft.com/office/powerpoint/2010/main" val="35794076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now look closely at one aspect of Fast Thinking using an exercise. I am going to read a sentence out loud and you will see a picture matching that sentence appear in your mind.</a:t>
            </a:r>
          </a:p>
          <a:p>
            <a:endParaRPr lang="en-US" dirty="0" smtClean="0"/>
          </a:p>
          <a:p>
            <a:r>
              <a:rPr lang="en-US" dirty="0" smtClean="0"/>
              <a:t>“Anne</a:t>
            </a:r>
            <a:r>
              <a:rPr lang="en-US" baseline="0" dirty="0" smtClean="0"/>
              <a:t> approached the bank.”  Did you see…</a:t>
            </a:r>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Note that whichever image you saw, you did not see the other one at the same time!</a:t>
            </a:r>
          </a:p>
          <a:p>
            <a:endParaRPr lang="en-US" dirty="0"/>
          </a:p>
        </p:txBody>
      </p:sp>
      <p:sp>
        <p:nvSpPr>
          <p:cNvPr id="4" name="Slide Number Placeholder 3"/>
          <p:cNvSpPr>
            <a:spLocks noGrp="1"/>
          </p:cNvSpPr>
          <p:nvPr>
            <p:ph type="sldNum" sz="quarter" idx="10"/>
          </p:nvPr>
        </p:nvSpPr>
        <p:spPr/>
        <p:txBody>
          <a:bodyPr/>
          <a:lstStyle/>
          <a:p>
            <a:fld id="{77D15AB0-F125-BF4F-8CA9-7652FCFE3F90}" type="slidenum">
              <a:rPr lang="en-US" smtClean="0"/>
              <a:t>23</a:t>
            </a:fld>
            <a:endParaRPr lang="en-US"/>
          </a:p>
        </p:txBody>
      </p:sp>
    </p:spTree>
    <p:extLst>
      <p:ext uri="{BB962C8B-B14F-4D97-AF65-F5344CB8AC3E}">
        <p14:creationId xmlns:p14="http://schemas.microsoft.com/office/powerpoint/2010/main" val="35794076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will not be breaking any new scientific ground tonight.  Everything discussed is uncontroversial, settled science.</a:t>
            </a:r>
          </a:p>
          <a:p>
            <a:endParaRPr lang="en-US" dirty="0" smtClean="0"/>
          </a:p>
          <a:p>
            <a:r>
              <a:rPr lang="en-US" dirty="0" smtClean="0"/>
              <a:t>Contact me to get a “handout copy” of today’s presentation</a:t>
            </a:r>
          </a:p>
          <a:p>
            <a:endParaRPr lang="en-US" dirty="0" smtClean="0"/>
          </a:p>
          <a:p>
            <a:r>
              <a:rPr lang="en-US" b="1" dirty="0" smtClean="0"/>
              <a:t>Please send me your questions</a:t>
            </a:r>
            <a:r>
              <a:rPr lang="en-US" dirty="0" smtClean="0"/>
              <a:t> at </a:t>
            </a:r>
            <a:r>
              <a:rPr lang="en-US" dirty="0" err="1" smtClean="0"/>
              <a:t>david@casti.com</a:t>
            </a:r>
            <a:endParaRPr lang="en-US" dirty="0" smtClean="0"/>
          </a:p>
          <a:p>
            <a:endParaRPr lang="en-US" dirty="0" smtClean="0"/>
          </a:p>
          <a:p>
            <a:pPr lvl="1"/>
            <a:endParaRPr lang="en-US" dirty="0" smtClean="0"/>
          </a:p>
        </p:txBody>
      </p:sp>
      <p:sp>
        <p:nvSpPr>
          <p:cNvPr id="4" name="Slide Number Placeholder 3"/>
          <p:cNvSpPr>
            <a:spLocks noGrp="1"/>
          </p:cNvSpPr>
          <p:nvPr>
            <p:ph type="sldNum" sz="quarter" idx="10"/>
          </p:nvPr>
        </p:nvSpPr>
        <p:spPr/>
        <p:txBody>
          <a:bodyPr/>
          <a:lstStyle/>
          <a:p>
            <a:fld id="{77D15AB0-F125-BF4F-8CA9-7652FCFE3F90}" type="slidenum">
              <a:rPr lang="en-US" smtClean="0"/>
              <a:t>4</a:t>
            </a:fld>
            <a:endParaRPr lang="en-US"/>
          </a:p>
        </p:txBody>
      </p:sp>
    </p:spTree>
    <p:extLst>
      <p:ext uri="{BB962C8B-B14F-4D97-AF65-F5344CB8AC3E}">
        <p14:creationId xmlns:p14="http://schemas.microsoft.com/office/powerpoint/2010/main" val="13098870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You did not have the sense that you were seeing “only one” of many possible images.  The image which first appeared </a:t>
            </a:r>
            <a:r>
              <a:rPr lang="en-US" b="1" dirty="0" smtClean="0"/>
              <a:t>stood alone</a:t>
            </a:r>
            <a:r>
              <a:rPr lang="en-US" dirty="0" smtClean="0"/>
              <a:t>.</a:t>
            </a:r>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You did not doubt or question your interpretation.  The images which appear are </a:t>
            </a:r>
            <a:r>
              <a:rPr lang="en-US" b="1" dirty="0" smtClean="0"/>
              <a:t>fully trusted</a:t>
            </a:r>
            <a:r>
              <a:rPr lang="en-US" dirty="0" smtClean="0"/>
              <a:t>.</a:t>
            </a:r>
          </a:p>
          <a:p>
            <a:endParaRPr lang="en-US" dirty="0" smtClean="0"/>
          </a:p>
          <a:p>
            <a:r>
              <a:rPr lang="en-US" dirty="0" smtClean="0"/>
              <a:t>You did not get mixed up into images competing with each other, like a woman holding a handbag in a boat going towards a building.  The images which appear are always </a:t>
            </a:r>
            <a:r>
              <a:rPr lang="en-US" b="1" dirty="0" smtClean="0"/>
              <a:t>internally consistent</a:t>
            </a:r>
            <a:r>
              <a:rPr lang="en-US" dirty="0" smtClean="0"/>
              <a:t>.</a:t>
            </a:r>
            <a:r>
              <a:rPr lang="en-US" baseline="0" dirty="0" smtClean="0"/>
              <a:t> </a:t>
            </a:r>
            <a:r>
              <a:rPr lang="en-US" i="1" dirty="0" smtClean="0"/>
              <a:t>Fast Thinking always produces consistent world views.</a:t>
            </a:r>
          </a:p>
          <a:p>
            <a:endParaRPr lang="en-US" dirty="0"/>
          </a:p>
        </p:txBody>
      </p:sp>
      <p:sp>
        <p:nvSpPr>
          <p:cNvPr id="4" name="Slide Number Placeholder 3"/>
          <p:cNvSpPr>
            <a:spLocks noGrp="1"/>
          </p:cNvSpPr>
          <p:nvPr>
            <p:ph type="sldNum" sz="quarter" idx="10"/>
          </p:nvPr>
        </p:nvSpPr>
        <p:spPr/>
        <p:txBody>
          <a:bodyPr/>
          <a:lstStyle/>
          <a:p>
            <a:fld id="{77D15AB0-F125-BF4F-8CA9-7652FCFE3F90}" type="slidenum">
              <a:rPr lang="en-US" smtClean="0"/>
              <a:t>24</a:t>
            </a:fld>
            <a:endParaRPr lang="en-US"/>
          </a:p>
        </p:txBody>
      </p:sp>
    </p:spTree>
    <p:extLst>
      <p:ext uri="{BB962C8B-B14F-4D97-AF65-F5344CB8AC3E}">
        <p14:creationId xmlns:p14="http://schemas.microsoft.com/office/powerpoint/2010/main" val="33109106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Consider the following image…</a:t>
            </a:r>
          </a:p>
          <a:p>
            <a:endParaRPr lang="en-US" dirty="0" smtClean="0"/>
          </a:p>
        </p:txBody>
      </p:sp>
      <p:sp>
        <p:nvSpPr>
          <p:cNvPr id="4" name="Slide Number Placeholder 3"/>
          <p:cNvSpPr>
            <a:spLocks noGrp="1"/>
          </p:cNvSpPr>
          <p:nvPr>
            <p:ph type="sldNum" sz="quarter" idx="10"/>
          </p:nvPr>
        </p:nvSpPr>
        <p:spPr/>
        <p:txBody>
          <a:bodyPr/>
          <a:lstStyle/>
          <a:p>
            <a:fld id="{77D15AB0-F125-BF4F-8CA9-7652FCFE3F90}" type="slidenum">
              <a:rPr lang="en-US" smtClean="0"/>
              <a:t>25</a:t>
            </a:fld>
            <a:endParaRPr lang="en-US"/>
          </a:p>
        </p:txBody>
      </p:sp>
    </p:spTree>
    <p:extLst>
      <p:ext uri="{BB962C8B-B14F-4D97-AF65-F5344CB8AC3E}">
        <p14:creationId xmlns:p14="http://schemas.microsoft.com/office/powerpoint/2010/main" val="7796580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One way to understand why Fast Thinking can not hold a contradiction is to imagine that information gets “</a:t>
            </a:r>
            <a:r>
              <a:rPr lang="en-US" sz="1200" b="1" dirty="0" smtClean="0"/>
              <a:t>used up</a:t>
            </a:r>
            <a:r>
              <a:rPr lang="en-US" sz="1200" dirty="0" smtClean="0"/>
              <a:t>” as your world view is constructed.</a:t>
            </a:r>
          </a:p>
          <a:p>
            <a:r>
              <a:rPr lang="en-US" sz="1200" dirty="0" smtClean="0"/>
              <a:t>Once information has been assigned one meaning, </a:t>
            </a:r>
            <a:r>
              <a:rPr lang="en-US" sz="1200" b="1" dirty="0" smtClean="0"/>
              <a:t>it can not take on a contradictory meaning</a:t>
            </a:r>
            <a:r>
              <a:rPr lang="en-US" sz="1200" dirty="0" smtClean="0"/>
              <a:t>.</a:t>
            </a:r>
          </a:p>
          <a:p>
            <a:r>
              <a:rPr lang="en-US" sz="1200" dirty="0" smtClean="0"/>
              <a:t>You </a:t>
            </a:r>
            <a:r>
              <a:rPr lang="en-US" sz="1200" b="1" dirty="0" smtClean="0"/>
              <a:t>can</a:t>
            </a:r>
            <a:r>
              <a:rPr lang="en-US" sz="1200" dirty="0" smtClean="0"/>
              <a:t> flip back and forth.</a:t>
            </a:r>
          </a:p>
          <a:p>
            <a:r>
              <a:rPr lang="en-US" sz="1200" dirty="0" smtClean="0"/>
              <a:t>You </a:t>
            </a:r>
            <a:r>
              <a:rPr lang="en-US" sz="1200" b="1" dirty="0" smtClean="0"/>
              <a:t>can</a:t>
            </a:r>
            <a:r>
              <a:rPr lang="en-US" sz="1200" dirty="0" smtClean="0"/>
              <a:t> </a:t>
            </a:r>
            <a:r>
              <a:rPr lang="en-US" sz="1200" i="1" dirty="0" smtClean="0"/>
              <a:t>intellectually know</a:t>
            </a:r>
            <a:r>
              <a:rPr lang="en-US" sz="1200" dirty="0" smtClean="0"/>
              <a:t> all images are valid interpretations.</a:t>
            </a:r>
          </a:p>
          <a:p>
            <a:r>
              <a:rPr lang="en-US" sz="1200" dirty="0" smtClean="0"/>
              <a:t>You </a:t>
            </a:r>
            <a:r>
              <a:rPr lang="en-US" sz="1200" b="1" dirty="0" smtClean="0"/>
              <a:t>can not</a:t>
            </a:r>
            <a:r>
              <a:rPr lang="en-US" sz="1200" dirty="0" smtClean="0"/>
              <a:t> fully see all images at the same time.</a:t>
            </a:r>
          </a:p>
          <a:p>
            <a:endParaRPr lang="en-US" dirty="0"/>
          </a:p>
        </p:txBody>
      </p:sp>
      <p:sp>
        <p:nvSpPr>
          <p:cNvPr id="4" name="Slide Number Placeholder 3"/>
          <p:cNvSpPr>
            <a:spLocks noGrp="1"/>
          </p:cNvSpPr>
          <p:nvPr>
            <p:ph type="sldNum" sz="quarter" idx="10"/>
          </p:nvPr>
        </p:nvSpPr>
        <p:spPr/>
        <p:txBody>
          <a:bodyPr/>
          <a:lstStyle/>
          <a:p>
            <a:fld id="{77D15AB0-F125-BF4F-8CA9-7652FCFE3F90}" type="slidenum">
              <a:rPr lang="en-US" smtClean="0"/>
              <a:t>26</a:t>
            </a:fld>
            <a:endParaRPr lang="en-US"/>
          </a:p>
        </p:txBody>
      </p:sp>
    </p:spTree>
    <p:extLst>
      <p:ext uri="{BB962C8B-B14F-4D97-AF65-F5344CB8AC3E}">
        <p14:creationId xmlns:p14="http://schemas.microsoft.com/office/powerpoint/2010/main" val="41256786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Fast thinking is not able to think a contradiction.</a:t>
            </a:r>
            <a:r>
              <a:rPr lang="en-US" dirty="0" smtClean="0"/>
              <a:t>  This is very important and it is </a:t>
            </a:r>
            <a:r>
              <a:rPr lang="en-US" i="1" dirty="0" smtClean="0"/>
              <a:t>one key reason</a:t>
            </a:r>
            <a:r>
              <a:rPr lang="en-US" dirty="0" smtClean="0"/>
              <a:t> that IP works.</a:t>
            </a:r>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 Fast thinking uses your biological association engine to construct a coherent picture of the world, and it </a:t>
            </a:r>
            <a:r>
              <a:rPr lang="en-US" b="1" dirty="0" smtClean="0"/>
              <a:t>can only construct one picture at a time</a:t>
            </a:r>
            <a:r>
              <a:rPr lang="en-US" dirty="0" smtClean="0"/>
              <a:t>.  </a:t>
            </a:r>
          </a:p>
          <a:p>
            <a:endParaRPr lang="en-US" dirty="0"/>
          </a:p>
        </p:txBody>
      </p:sp>
      <p:sp>
        <p:nvSpPr>
          <p:cNvPr id="4" name="Slide Number Placeholder 3"/>
          <p:cNvSpPr>
            <a:spLocks noGrp="1"/>
          </p:cNvSpPr>
          <p:nvPr>
            <p:ph type="sldNum" sz="quarter" idx="10"/>
          </p:nvPr>
        </p:nvSpPr>
        <p:spPr/>
        <p:txBody>
          <a:bodyPr/>
          <a:lstStyle/>
          <a:p>
            <a:fld id="{77D15AB0-F125-BF4F-8CA9-7652FCFE3F90}" type="slidenum">
              <a:rPr lang="en-US" smtClean="0"/>
              <a:t>27</a:t>
            </a:fld>
            <a:endParaRPr lang="en-US"/>
          </a:p>
        </p:txBody>
      </p:sp>
    </p:spTree>
    <p:extLst>
      <p:ext uri="{BB962C8B-B14F-4D97-AF65-F5344CB8AC3E}">
        <p14:creationId xmlns:p14="http://schemas.microsoft.com/office/powerpoint/2010/main" val="41256786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Fast thinking is </a:t>
            </a:r>
            <a:r>
              <a:rPr lang="en-US" b="1" dirty="0" smtClean="0"/>
              <a:t>always on</a:t>
            </a:r>
            <a:r>
              <a:rPr lang="en-US" dirty="0" smtClean="0"/>
              <a:t>.  It never stops.  You can not turn it off.</a:t>
            </a:r>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Not only is it processing the words you hear people say, but it is processing everything you think, see, hear, do, feel, imagine, dream – everything in your consciousness has been “handled” by Fast Thinking – and comes to your awareness complete with a huge tree of associations.</a:t>
            </a:r>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You </a:t>
            </a:r>
            <a:r>
              <a:rPr lang="en-US" b="1" dirty="0" smtClean="0"/>
              <a:t>do not have conscious control</a:t>
            </a:r>
            <a:r>
              <a:rPr lang="en-US" dirty="0" smtClean="0"/>
              <a:t> over your Fast Thinking.  Even when you </a:t>
            </a:r>
            <a:r>
              <a:rPr lang="en-US" i="1" dirty="0" smtClean="0"/>
              <a:t>know</a:t>
            </a:r>
            <a:r>
              <a:rPr lang="en-US" dirty="0" smtClean="0"/>
              <a:t> it is giving you incorrect information, you can not stop seeing the illusion. Fast Thinking </a:t>
            </a:r>
            <a:r>
              <a:rPr lang="en-US" b="1" dirty="0" smtClean="0"/>
              <a:t>shapes your entire experience of reality</a:t>
            </a:r>
            <a:r>
              <a:rPr lang="en-US" dirty="0" smtClean="0"/>
              <a:t>.  It really is that powerful.</a:t>
            </a:r>
          </a:p>
          <a:p>
            <a:endParaRPr lang="en-US" dirty="0"/>
          </a:p>
        </p:txBody>
      </p:sp>
      <p:sp>
        <p:nvSpPr>
          <p:cNvPr id="4" name="Slide Number Placeholder 3"/>
          <p:cNvSpPr>
            <a:spLocks noGrp="1"/>
          </p:cNvSpPr>
          <p:nvPr>
            <p:ph type="sldNum" sz="quarter" idx="10"/>
          </p:nvPr>
        </p:nvSpPr>
        <p:spPr/>
        <p:txBody>
          <a:bodyPr/>
          <a:lstStyle/>
          <a:p>
            <a:fld id="{77D15AB0-F125-BF4F-8CA9-7652FCFE3F90}" type="slidenum">
              <a:rPr lang="en-US" smtClean="0"/>
              <a:t>29</a:t>
            </a:fld>
            <a:endParaRPr lang="en-US"/>
          </a:p>
        </p:txBody>
      </p:sp>
    </p:spTree>
    <p:extLst>
      <p:ext uri="{BB962C8B-B14F-4D97-AF65-F5344CB8AC3E}">
        <p14:creationId xmlns:p14="http://schemas.microsoft.com/office/powerpoint/2010/main" val="24329696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Fast thinking is </a:t>
            </a:r>
            <a:r>
              <a:rPr lang="en-US" b="1" dirty="0" smtClean="0"/>
              <a:t>always on</a:t>
            </a:r>
            <a:r>
              <a:rPr lang="en-US" dirty="0" smtClean="0"/>
              <a:t>.  It never stops.  You can not turn it off.</a:t>
            </a:r>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Not only is it processing the words you hear people say, but it is processing everything you think, see, hear, do, feel, imagine, dream – everything in your consciousness has been “handled” by Fast Thinking – and comes to your awareness complete with a huge tree of associations.</a:t>
            </a:r>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You </a:t>
            </a:r>
            <a:r>
              <a:rPr lang="en-US" b="1" dirty="0" smtClean="0"/>
              <a:t>do not have conscious control</a:t>
            </a:r>
            <a:r>
              <a:rPr lang="en-US" dirty="0" smtClean="0"/>
              <a:t> over your Fast Thinking.  Even when you </a:t>
            </a:r>
            <a:r>
              <a:rPr lang="en-US" i="1" dirty="0" smtClean="0"/>
              <a:t>know</a:t>
            </a:r>
            <a:r>
              <a:rPr lang="en-US" dirty="0" smtClean="0"/>
              <a:t> it is giving you incorrect information, you can not stop seeing the illusion. Fast Thinking </a:t>
            </a:r>
            <a:r>
              <a:rPr lang="en-US" b="1" dirty="0" smtClean="0"/>
              <a:t>shapes your entire experience of reality</a:t>
            </a:r>
            <a:r>
              <a:rPr lang="en-US" dirty="0" smtClean="0"/>
              <a:t>.  It really is that powerful.</a:t>
            </a:r>
          </a:p>
          <a:p>
            <a:endParaRPr lang="en-US" dirty="0"/>
          </a:p>
        </p:txBody>
      </p:sp>
      <p:sp>
        <p:nvSpPr>
          <p:cNvPr id="4" name="Slide Number Placeholder 3"/>
          <p:cNvSpPr>
            <a:spLocks noGrp="1"/>
          </p:cNvSpPr>
          <p:nvPr>
            <p:ph type="sldNum" sz="quarter" idx="10"/>
          </p:nvPr>
        </p:nvSpPr>
        <p:spPr/>
        <p:txBody>
          <a:bodyPr/>
          <a:lstStyle/>
          <a:p>
            <a:fld id="{77D15AB0-F125-BF4F-8CA9-7652FCFE3F90}" type="slidenum">
              <a:rPr lang="en-US" smtClean="0"/>
              <a:t>30</a:t>
            </a:fld>
            <a:endParaRPr lang="en-US"/>
          </a:p>
        </p:txBody>
      </p:sp>
    </p:spTree>
    <p:extLst>
      <p:ext uri="{BB962C8B-B14F-4D97-AF65-F5344CB8AC3E}">
        <p14:creationId xmlns:p14="http://schemas.microsoft.com/office/powerpoint/2010/main" val="24329696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Fast thinking is </a:t>
            </a:r>
            <a:r>
              <a:rPr lang="en-US" b="1" dirty="0" smtClean="0"/>
              <a:t>always on</a:t>
            </a:r>
            <a:r>
              <a:rPr lang="en-US" dirty="0" smtClean="0"/>
              <a:t>.  It never stops.  You can not turn it off.</a:t>
            </a:r>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Not only is it processing the words you hear people say, but it is processing everything you think, see, hear, do, feel, imagine, dream – everything in your consciousness has been “handled” by Fast Thinking – and comes to your awareness complete with a huge tree of associations.</a:t>
            </a:r>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You </a:t>
            </a:r>
            <a:r>
              <a:rPr lang="en-US" b="1" dirty="0" smtClean="0"/>
              <a:t>do not have conscious control</a:t>
            </a:r>
            <a:r>
              <a:rPr lang="en-US" dirty="0" smtClean="0"/>
              <a:t> over your Fast Thinking.  Even when you </a:t>
            </a:r>
            <a:r>
              <a:rPr lang="en-US" i="1" dirty="0" smtClean="0"/>
              <a:t>know</a:t>
            </a:r>
            <a:r>
              <a:rPr lang="en-US" dirty="0" smtClean="0"/>
              <a:t> it is giving you incorrect information, you can not stop seeing the illusion. Fast Thinking </a:t>
            </a:r>
            <a:r>
              <a:rPr lang="en-US" b="1" dirty="0" smtClean="0"/>
              <a:t>shapes your entire experience of reality</a:t>
            </a:r>
            <a:r>
              <a:rPr lang="en-US" dirty="0" smtClean="0"/>
              <a:t>.  It really is that powerful.</a:t>
            </a:r>
          </a:p>
          <a:p>
            <a:endParaRPr lang="en-US" dirty="0"/>
          </a:p>
        </p:txBody>
      </p:sp>
      <p:sp>
        <p:nvSpPr>
          <p:cNvPr id="4" name="Slide Number Placeholder 3"/>
          <p:cNvSpPr>
            <a:spLocks noGrp="1"/>
          </p:cNvSpPr>
          <p:nvPr>
            <p:ph type="sldNum" sz="quarter" idx="10"/>
          </p:nvPr>
        </p:nvSpPr>
        <p:spPr/>
        <p:txBody>
          <a:bodyPr/>
          <a:lstStyle/>
          <a:p>
            <a:fld id="{77D15AB0-F125-BF4F-8CA9-7652FCFE3F90}" type="slidenum">
              <a:rPr lang="en-US" smtClean="0"/>
              <a:t>31</a:t>
            </a:fld>
            <a:endParaRPr lang="en-US"/>
          </a:p>
        </p:txBody>
      </p:sp>
    </p:spTree>
    <p:extLst>
      <p:ext uri="{BB962C8B-B14F-4D97-AF65-F5344CB8AC3E}">
        <p14:creationId xmlns:p14="http://schemas.microsoft.com/office/powerpoint/2010/main" val="24329696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D15AB0-F125-BF4F-8CA9-7652FCFE3F90}" type="slidenum">
              <a:rPr lang="en-US" smtClean="0"/>
              <a:t>32</a:t>
            </a:fld>
            <a:endParaRPr lang="en-US"/>
          </a:p>
        </p:txBody>
      </p:sp>
    </p:spTree>
    <p:extLst>
      <p:ext uri="{BB962C8B-B14F-4D97-AF65-F5344CB8AC3E}">
        <p14:creationId xmlns:p14="http://schemas.microsoft.com/office/powerpoint/2010/main" val="241439896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Just as there are illusions in your senses, you live in a world filled with invisible </a:t>
            </a:r>
            <a:r>
              <a:rPr lang="en-US" b="1" dirty="0" smtClean="0"/>
              <a:t>cognitive illusions</a:t>
            </a:r>
            <a:r>
              <a:rPr lang="en-US" dirty="0" smtClean="0"/>
              <a:t>.  Sometimes these are called “</a:t>
            </a:r>
            <a:r>
              <a:rPr lang="en-US" b="1" dirty="0" smtClean="0"/>
              <a:t>limiting beliefs</a:t>
            </a:r>
            <a:r>
              <a:rPr lang="en-US" dirty="0" smtClean="0"/>
              <a:t>”. </a:t>
            </a:r>
            <a:r>
              <a:rPr lang="en-US" b="1" dirty="0" smtClean="0"/>
              <a:t>Discovering your limiting beliefs does </a:t>
            </a:r>
            <a:r>
              <a:rPr lang="en-US" b="1" i="1" dirty="0" smtClean="0"/>
              <a:t>nothing</a:t>
            </a:r>
            <a:r>
              <a:rPr lang="en-US" b="1" dirty="0" smtClean="0"/>
              <a:t> to change them</a:t>
            </a:r>
            <a:r>
              <a:rPr lang="en-US" dirty="0" smtClean="0"/>
              <a:t>.  Just as with the checkerboard, you can not consciously control Fast Thinking – and knowing it has made a mistake does not change your honest experience of the world.</a:t>
            </a:r>
          </a:p>
        </p:txBody>
      </p:sp>
      <p:sp>
        <p:nvSpPr>
          <p:cNvPr id="4" name="Slide Number Placeholder 3"/>
          <p:cNvSpPr>
            <a:spLocks noGrp="1"/>
          </p:cNvSpPr>
          <p:nvPr>
            <p:ph type="sldNum" sz="quarter" idx="10"/>
          </p:nvPr>
        </p:nvSpPr>
        <p:spPr/>
        <p:txBody>
          <a:bodyPr/>
          <a:lstStyle/>
          <a:p>
            <a:fld id="{77D15AB0-F125-BF4F-8CA9-7652FCFE3F90}" type="slidenum">
              <a:rPr lang="en-US" smtClean="0"/>
              <a:t>33</a:t>
            </a:fld>
            <a:endParaRPr lang="en-US"/>
          </a:p>
        </p:txBody>
      </p:sp>
    </p:spTree>
    <p:extLst>
      <p:ext uri="{BB962C8B-B14F-4D97-AF65-F5344CB8AC3E}">
        <p14:creationId xmlns:p14="http://schemas.microsoft.com/office/powerpoint/2010/main" val="252652018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many of you have ever felt</a:t>
            </a:r>
            <a:r>
              <a:rPr lang="en-US" baseline="0" dirty="0" smtClean="0"/>
              <a:t> like your willpower “let you down”?  Like, if you had just “tried harder” you could have done it?  I’m here to tell you, those thought that say you didn’t work hard enough or try hard enough or want it bad enough: those thoughts are all wrong.  Look at this picture again, closely this time.  Y</a:t>
            </a:r>
            <a:r>
              <a:rPr lang="en-US" dirty="0" smtClean="0"/>
              <a:t>ou</a:t>
            </a:r>
            <a:r>
              <a:rPr lang="en-US" baseline="0" dirty="0" smtClean="0"/>
              <a:t> can not “will” yourself to see the colors are the same in this picture.  You have ancient, automatic, biologically-wired systems that decide what is and is not “real” long before you ever get a chance to “decide” or use your “willpower”.  As a result, the world that appears to you is silently and relentlessly shaped by your Fast Thinking.  Therefore, taking control of your life requires getting ahead of these automatic processes and learning to reprogram them – so your world ACTUALLY APPEARS DIFFERENTLY TO YOU than it did before.  Then willpower won’t even be needed.</a:t>
            </a:r>
            <a:endParaRPr lang="en-US" dirty="0"/>
          </a:p>
        </p:txBody>
      </p:sp>
      <p:sp>
        <p:nvSpPr>
          <p:cNvPr id="4" name="Slide Number Placeholder 3"/>
          <p:cNvSpPr>
            <a:spLocks noGrp="1"/>
          </p:cNvSpPr>
          <p:nvPr>
            <p:ph type="sldNum" sz="quarter" idx="10"/>
          </p:nvPr>
        </p:nvSpPr>
        <p:spPr/>
        <p:txBody>
          <a:bodyPr/>
          <a:lstStyle/>
          <a:p>
            <a:fld id="{77D15AB0-F125-BF4F-8CA9-7652FCFE3F90}" type="slidenum">
              <a:rPr lang="en-US" smtClean="0"/>
              <a:t>34</a:t>
            </a:fld>
            <a:endParaRPr lang="en-US"/>
          </a:p>
        </p:txBody>
      </p:sp>
    </p:spTree>
    <p:extLst>
      <p:ext uri="{BB962C8B-B14F-4D97-AF65-F5344CB8AC3E}">
        <p14:creationId xmlns:p14="http://schemas.microsoft.com/office/powerpoint/2010/main" val="10467877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a:t>
            </a:r>
          </a:p>
          <a:p>
            <a:endParaRPr lang="en-US" dirty="0" smtClean="0"/>
          </a:p>
          <a:p>
            <a:r>
              <a:rPr lang="en-US" dirty="0" smtClean="0"/>
              <a:t>As </a:t>
            </a:r>
            <a:r>
              <a:rPr lang="en-US" i="1" dirty="0" smtClean="0"/>
              <a:t>Infinite Possibilities (“IP”)</a:t>
            </a:r>
            <a:r>
              <a:rPr lang="en-US" dirty="0" smtClean="0"/>
              <a:t> trainers, we are looking for ways to help people improve their lives, regardless of their background.</a:t>
            </a:r>
          </a:p>
          <a:p>
            <a:endParaRPr lang="en-US" dirty="0" smtClean="0"/>
          </a:p>
          <a:p>
            <a:r>
              <a:rPr lang="en-US" dirty="0" smtClean="0"/>
              <a:t>Many audiences will be comfortable with discussions involving magic, miracles, God, and other “spiritual” concepts.</a:t>
            </a:r>
          </a:p>
          <a:p>
            <a:endParaRPr lang="en-US" dirty="0"/>
          </a:p>
        </p:txBody>
      </p:sp>
      <p:sp>
        <p:nvSpPr>
          <p:cNvPr id="4" name="Slide Number Placeholder 3"/>
          <p:cNvSpPr>
            <a:spLocks noGrp="1"/>
          </p:cNvSpPr>
          <p:nvPr>
            <p:ph type="sldNum" sz="quarter" idx="10"/>
          </p:nvPr>
        </p:nvSpPr>
        <p:spPr/>
        <p:txBody>
          <a:bodyPr/>
          <a:lstStyle/>
          <a:p>
            <a:fld id="{77D15AB0-F125-BF4F-8CA9-7652FCFE3F90}" type="slidenum">
              <a:rPr lang="en-US" smtClean="0"/>
              <a:t>5</a:t>
            </a:fld>
            <a:endParaRPr lang="en-US"/>
          </a:p>
        </p:txBody>
      </p:sp>
    </p:spTree>
    <p:extLst>
      <p:ext uri="{BB962C8B-B14F-4D97-AF65-F5344CB8AC3E}">
        <p14:creationId xmlns:p14="http://schemas.microsoft.com/office/powerpoint/2010/main" val="254840116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Fast thinking is not an executive decision-maker, so </a:t>
            </a:r>
            <a:r>
              <a:rPr lang="en-US" b="1" dirty="0" smtClean="0"/>
              <a:t>it doesn’t judge associations</a:t>
            </a:r>
            <a:r>
              <a:rPr lang="en-US" dirty="0" smtClean="0"/>
              <a:t>. </a:t>
            </a:r>
          </a:p>
        </p:txBody>
      </p:sp>
      <p:sp>
        <p:nvSpPr>
          <p:cNvPr id="4" name="Slide Number Placeholder 3"/>
          <p:cNvSpPr>
            <a:spLocks noGrp="1"/>
          </p:cNvSpPr>
          <p:nvPr>
            <p:ph type="sldNum" sz="quarter" idx="10"/>
          </p:nvPr>
        </p:nvSpPr>
        <p:spPr/>
        <p:txBody>
          <a:bodyPr/>
          <a:lstStyle/>
          <a:p>
            <a:fld id="{77D15AB0-F125-BF4F-8CA9-7652FCFE3F90}" type="slidenum">
              <a:rPr lang="en-US" smtClean="0"/>
              <a:t>35</a:t>
            </a:fld>
            <a:endParaRPr lang="en-US"/>
          </a:p>
        </p:txBody>
      </p:sp>
    </p:spTree>
    <p:extLst>
      <p:ext uri="{BB962C8B-B14F-4D97-AF65-F5344CB8AC3E}">
        <p14:creationId xmlns:p14="http://schemas.microsoft.com/office/powerpoint/2010/main" val="360846121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Therefore, its associations </a:t>
            </a:r>
            <a:r>
              <a:rPr lang="en-US" b="1" dirty="0" smtClean="0"/>
              <a:t>can be constructive or destructive</a:t>
            </a:r>
            <a:r>
              <a:rPr lang="en-US" dirty="0" smtClean="0"/>
              <a:t> to your goals. </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Your role as the owner of a Fast Thinker is to </a:t>
            </a:r>
            <a:r>
              <a:rPr lang="en-US" b="1" dirty="0" smtClean="0"/>
              <a:t>re-program these associations so constructive ones emerge</a:t>
            </a:r>
            <a:r>
              <a:rPr lang="en-US" dirty="0" smtClean="0"/>
              <a:t>.  This is the main activity of IP.</a:t>
            </a:r>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77D15AB0-F125-BF4F-8CA9-7652FCFE3F90}" type="slidenum">
              <a:rPr lang="en-US" smtClean="0"/>
              <a:t>36</a:t>
            </a:fld>
            <a:endParaRPr lang="en-US"/>
          </a:p>
        </p:txBody>
      </p:sp>
    </p:spTree>
    <p:extLst>
      <p:ext uri="{BB962C8B-B14F-4D97-AF65-F5344CB8AC3E}">
        <p14:creationId xmlns:p14="http://schemas.microsoft.com/office/powerpoint/2010/main" val="360846121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This is </a:t>
            </a:r>
            <a:r>
              <a:rPr lang="en-US" b="1" dirty="0" smtClean="0"/>
              <a:t>both good news and bad news</a:t>
            </a:r>
            <a:r>
              <a:rPr lang="en-US" dirty="0" smtClean="0"/>
              <a:t>.  It means most of us have accidentally programmed ourselves with all manner of unhelpful associations!  </a:t>
            </a:r>
          </a:p>
        </p:txBody>
      </p:sp>
      <p:sp>
        <p:nvSpPr>
          <p:cNvPr id="4" name="Slide Number Placeholder 3"/>
          <p:cNvSpPr>
            <a:spLocks noGrp="1"/>
          </p:cNvSpPr>
          <p:nvPr>
            <p:ph type="sldNum" sz="quarter" idx="10"/>
          </p:nvPr>
        </p:nvSpPr>
        <p:spPr/>
        <p:txBody>
          <a:bodyPr/>
          <a:lstStyle/>
          <a:p>
            <a:fld id="{77D15AB0-F125-BF4F-8CA9-7652FCFE3F90}" type="slidenum">
              <a:rPr lang="en-US" smtClean="0"/>
              <a:t>37</a:t>
            </a:fld>
            <a:endParaRPr lang="en-US"/>
          </a:p>
        </p:txBody>
      </p:sp>
    </p:spTree>
    <p:extLst>
      <p:ext uri="{BB962C8B-B14F-4D97-AF65-F5344CB8AC3E}">
        <p14:creationId xmlns:p14="http://schemas.microsoft.com/office/powerpoint/2010/main" val="355771625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Reprogramming begins with “</a:t>
            </a:r>
            <a:r>
              <a:rPr lang="en-US" b="1" dirty="0" smtClean="0"/>
              <a:t>anchoring</a:t>
            </a:r>
            <a:r>
              <a:rPr lang="en-US" dirty="0" smtClean="0"/>
              <a:t>”.  Anchoring is establishing a new starting point for the associations which come next.</a:t>
            </a:r>
          </a:p>
          <a:p>
            <a:endParaRPr lang="en-US" dirty="0"/>
          </a:p>
        </p:txBody>
      </p:sp>
      <p:sp>
        <p:nvSpPr>
          <p:cNvPr id="4" name="Slide Number Placeholder 3"/>
          <p:cNvSpPr>
            <a:spLocks noGrp="1"/>
          </p:cNvSpPr>
          <p:nvPr>
            <p:ph type="sldNum" sz="quarter" idx="10"/>
          </p:nvPr>
        </p:nvSpPr>
        <p:spPr/>
        <p:txBody>
          <a:bodyPr/>
          <a:lstStyle/>
          <a:p>
            <a:fld id="{77D15AB0-F125-BF4F-8CA9-7652FCFE3F90}" type="slidenum">
              <a:rPr lang="en-US" smtClean="0"/>
              <a:t>38</a:t>
            </a:fld>
            <a:endParaRPr lang="en-US"/>
          </a:p>
        </p:txBody>
      </p:sp>
    </p:spTree>
    <p:extLst>
      <p:ext uri="{BB962C8B-B14F-4D97-AF65-F5344CB8AC3E}">
        <p14:creationId xmlns:p14="http://schemas.microsoft.com/office/powerpoint/2010/main" val="355771625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D15AB0-F125-BF4F-8CA9-7652FCFE3F90}" type="slidenum">
              <a:rPr lang="en-US" smtClean="0"/>
              <a:t>39</a:t>
            </a:fld>
            <a:endParaRPr lang="en-US"/>
          </a:p>
        </p:txBody>
      </p:sp>
    </p:spTree>
    <p:extLst>
      <p:ext uri="{BB962C8B-B14F-4D97-AF65-F5344CB8AC3E}">
        <p14:creationId xmlns:p14="http://schemas.microsoft.com/office/powerpoint/2010/main" val="134802570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D15AB0-F125-BF4F-8CA9-7652FCFE3F90}" type="slidenum">
              <a:rPr lang="en-US" smtClean="0"/>
              <a:t>40</a:t>
            </a:fld>
            <a:endParaRPr lang="en-US"/>
          </a:p>
        </p:txBody>
      </p:sp>
    </p:spTree>
    <p:extLst>
      <p:ext uri="{BB962C8B-B14F-4D97-AF65-F5344CB8AC3E}">
        <p14:creationId xmlns:p14="http://schemas.microsoft.com/office/powerpoint/2010/main" val="241439896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Given incoming information, Fast Thinking searches your neural library for the strongest associations, and generates its picture of the world from them.  Associations are stronger when they are:</a:t>
            </a:r>
          </a:p>
          <a:p>
            <a:pPr marL="171450" indent="-171450">
              <a:buFont typeface="Arial"/>
              <a:buChar char="•"/>
            </a:pPr>
            <a:r>
              <a:rPr lang="en-US" dirty="0" smtClean="0"/>
              <a:t>More recent</a:t>
            </a:r>
          </a:p>
          <a:p>
            <a:pPr marL="628650" lvl="1" indent="-171450">
              <a:buFont typeface="Arial"/>
              <a:buChar char="•"/>
            </a:pPr>
            <a:r>
              <a:rPr lang="en-US" dirty="0" smtClean="0"/>
              <a:t>This is why anchoring works!</a:t>
            </a:r>
          </a:p>
          <a:p>
            <a:pPr marL="171450" marR="0" lvl="0" indent="-171450" algn="l" defTabSz="457200" rtl="0" eaLnBrk="1" fontAlgn="auto" latinLnBrk="0" hangingPunct="1">
              <a:lnSpc>
                <a:spcPct val="100000"/>
              </a:lnSpc>
              <a:spcBef>
                <a:spcPts val="0"/>
              </a:spcBef>
              <a:spcAft>
                <a:spcPts val="0"/>
              </a:spcAft>
              <a:buClrTx/>
              <a:buSzTx/>
              <a:buFont typeface="Arial"/>
              <a:buChar char="•"/>
              <a:tabLst/>
              <a:defRPr/>
            </a:pPr>
            <a:r>
              <a:rPr lang="en-US" dirty="0" smtClean="0"/>
              <a:t>More frequently used / repeated</a:t>
            </a:r>
          </a:p>
          <a:p>
            <a:pPr marL="171450" marR="0" lvl="0" indent="-171450" algn="l" defTabSz="457200" rtl="0" eaLnBrk="1" fontAlgn="auto" latinLnBrk="0" hangingPunct="1">
              <a:lnSpc>
                <a:spcPct val="100000"/>
              </a:lnSpc>
              <a:spcBef>
                <a:spcPts val="0"/>
              </a:spcBef>
              <a:spcAft>
                <a:spcPts val="0"/>
              </a:spcAft>
              <a:buClrTx/>
              <a:buSzTx/>
              <a:buFont typeface="Arial"/>
              <a:buChar char="•"/>
              <a:tabLst/>
              <a:defRPr/>
            </a:pPr>
            <a:r>
              <a:rPr lang="en-US" dirty="0" smtClean="0"/>
              <a:t>Engaging more of your senses</a:t>
            </a:r>
          </a:p>
        </p:txBody>
      </p:sp>
      <p:sp>
        <p:nvSpPr>
          <p:cNvPr id="4" name="Slide Number Placeholder 3"/>
          <p:cNvSpPr>
            <a:spLocks noGrp="1"/>
          </p:cNvSpPr>
          <p:nvPr>
            <p:ph type="sldNum" sz="quarter" idx="10"/>
          </p:nvPr>
        </p:nvSpPr>
        <p:spPr/>
        <p:txBody>
          <a:bodyPr/>
          <a:lstStyle/>
          <a:p>
            <a:fld id="{77D15AB0-F125-BF4F-8CA9-7652FCFE3F90}" type="slidenum">
              <a:rPr lang="en-US" smtClean="0"/>
              <a:t>41</a:t>
            </a:fld>
            <a:endParaRPr lang="en-US"/>
          </a:p>
        </p:txBody>
      </p:sp>
    </p:spTree>
    <p:extLst>
      <p:ext uri="{BB962C8B-B14F-4D97-AF65-F5344CB8AC3E}">
        <p14:creationId xmlns:p14="http://schemas.microsoft.com/office/powerpoint/2010/main" val="228913111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457200" rtl="0" eaLnBrk="1" fontAlgn="auto" latinLnBrk="0" hangingPunct="1">
              <a:lnSpc>
                <a:spcPct val="100000"/>
              </a:lnSpc>
              <a:spcBef>
                <a:spcPts val="0"/>
              </a:spcBef>
              <a:spcAft>
                <a:spcPts val="0"/>
              </a:spcAft>
              <a:buClrTx/>
              <a:buSzTx/>
              <a:buFont typeface="Arial"/>
              <a:buChar char="•"/>
              <a:tabLst/>
              <a:defRPr/>
            </a:pPr>
            <a:r>
              <a:rPr lang="en-US" dirty="0" smtClean="0"/>
              <a:t>Created during a moment of high intensity</a:t>
            </a:r>
          </a:p>
          <a:p>
            <a:pPr marL="171450" marR="0" lvl="0" indent="-171450" algn="l" defTabSz="457200" rtl="0" eaLnBrk="1" fontAlgn="auto" latinLnBrk="0" hangingPunct="1">
              <a:lnSpc>
                <a:spcPct val="100000"/>
              </a:lnSpc>
              <a:spcBef>
                <a:spcPts val="0"/>
              </a:spcBef>
              <a:spcAft>
                <a:spcPts val="0"/>
              </a:spcAft>
              <a:buClrTx/>
              <a:buSzTx/>
              <a:buFont typeface="Arial"/>
              <a:buChar char="•"/>
              <a:tabLst/>
              <a:defRPr/>
            </a:pPr>
            <a:r>
              <a:rPr lang="en-US" dirty="0" smtClean="0"/>
              <a:t>More unusual / novel / rare</a:t>
            </a:r>
          </a:p>
        </p:txBody>
      </p:sp>
      <p:sp>
        <p:nvSpPr>
          <p:cNvPr id="4" name="Slide Number Placeholder 3"/>
          <p:cNvSpPr>
            <a:spLocks noGrp="1"/>
          </p:cNvSpPr>
          <p:nvPr>
            <p:ph type="sldNum" sz="quarter" idx="10"/>
          </p:nvPr>
        </p:nvSpPr>
        <p:spPr/>
        <p:txBody>
          <a:bodyPr/>
          <a:lstStyle/>
          <a:p>
            <a:fld id="{77D15AB0-F125-BF4F-8CA9-7652FCFE3F90}" type="slidenum">
              <a:rPr lang="en-US" smtClean="0"/>
              <a:t>42</a:t>
            </a:fld>
            <a:endParaRPr lang="en-US"/>
          </a:p>
        </p:txBody>
      </p:sp>
    </p:spTree>
    <p:extLst>
      <p:ext uri="{BB962C8B-B14F-4D97-AF65-F5344CB8AC3E}">
        <p14:creationId xmlns:p14="http://schemas.microsoft.com/office/powerpoint/2010/main" val="228913111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Visualizations and affirmations work by </a:t>
            </a:r>
            <a:r>
              <a:rPr lang="en-US" b="1" dirty="0" smtClean="0"/>
              <a:t>reprogramming Fast Thinking</a:t>
            </a:r>
            <a:r>
              <a:rPr lang="en-US" dirty="0" smtClean="0"/>
              <a:t> to offer up new associations.</a:t>
            </a:r>
          </a:p>
          <a:p>
            <a:endParaRPr lang="en-US" dirty="0" smtClean="0"/>
          </a:p>
          <a:p>
            <a:r>
              <a:rPr lang="en-US" b="1" dirty="0" smtClean="0"/>
              <a:t>Your best visualizations perfectly match Fast Thinking’s strongest associating rules.</a:t>
            </a:r>
            <a:r>
              <a:rPr lang="en-US" dirty="0" smtClean="0"/>
              <a:t>  They:</a:t>
            </a:r>
          </a:p>
          <a:p>
            <a:pPr lvl="1"/>
            <a:r>
              <a:rPr lang="en-US" dirty="0" smtClean="0"/>
              <a:t>Are recent</a:t>
            </a:r>
          </a:p>
          <a:p>
            <a:pPr lvl="1"/>
            <a:r>
              <a:rPr lang="en-US" dirty="0" smtClean="0"/>
              <a:t>Are frequently repeated – but not so often as to be ignored</a:t>
            </a:r>
          </a:p>
          <a:p>
            <a:pPr lvl="1"/>
            <a:r>
              <a:rPr lang="en-US" dirty="0" smtClean="0"/>
              <a:t>Engage most/all of your senses</a:t>
            </a:r>
          </a:p>
          <a:p>
            <a:pPr lvl="1"/>
            <a:r>
              <a:rPr lang="en-US" dirty="0" smtClean="0"/>
              <a:t>Stir up strong emotional intensity</a:t>
            </a:r>
          </a:p>
          <a:p>
            <a:pPr lvl="1"/>
            <a:r>
              <a:rPr lang="en-US" dirty="0" smtClean="0"/>
              <a:t>Use imagery and ideas that are unusual / novel / rare</a:t>
            </a:r>
          </a:p>
          <a:p>
            <a:r>
              <a:rPr lang="en-US" dirty="0" smtClean="0"/>
              <a:t>Coincidence?</a:t>
            </a:r>
          </a:p>
          <a:p>
            <a:endParaRPr lang="en-US" b="1"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No!  </a:t>
            </a:r>
            <a:r>
              <a:rPr lang="en-US" b="1" smtClean="0"/>
              <a:t>Science.</a:t>
            </a:r>
          </a:p>
          <a:p>
            <a:endParaRPr lang="en-US" b="1" dirty="0" smtClean="0"/>
          </a:p>
          <a:p>
            <a:endParaRPr lang="en-US" dirty="0"/>
          </a:p>
        </p:txBody>
      </p:sp>
      <p:sp>
        <p:nvSpPr>
          <p:cNvPr id="4" name="Slide Number Placeholder 3"/>
          <p:cNvSpPr>
            <a:spLocks noGrp="1"/>
          </p:cNvSpPr>
          <p:nvPr>
            <p:ph type="sldNum" sz="quarter" idx="10"/>
          </p:nvPr>
        </p:nvSpPr>
        <p:spPr/>
        <p:txBody>
          <a:bodyPr/>
          <a:lstStyle/>
          <a:p>
            <a:fld id="{77D15AB0-F125-BF4F-8CA9-7652FCFE3F90}" type="slidenum">
              <a:rPr lang="en-US" smtClean="0"/>
              <a:t>43</a:t>
            </a:fld>
            <a:endParaRPr lang="en-US"/>
          </a:p>
        </p:txBody>
      </p:sp>
    </p:spTree>
    <p:extLst>
      <p:ext uri="{BB962C8B-B14F-4D97-AF65-F5344CB8AC3E}">
        <p14:creationId xmlns:p14="http://schemas.microsoft.com/office/powerpoint/2010/main" val="386413062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Every self-conscious being is continuously confronted with the question: “</a:t>
            </a:r>
            <a:r>
              <a:rPr lang="en-US" b="1" dirty="0" smtClean="0"/>
              <a:t>What should I do next?</a:t>
            </a:r>
            <a:r>
              <a:rPr lang="en-US" dirty="0" smtClean="0"/>
              <a:t>”</a:t>
            </a:r>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Fast Thinking serves up answers </a:t>
            </a:r>
            <a:r>
              <a:rPr lang="en-US" dirty="0" smtClean="0"/>
              <a:t>to this question every time it is asked, based on the associations it has been programmed with.</a:t>
            </a:r>
          </a:p>
          <a:p>
            <a:endParaRPr lang="en-US" dirty="0" smtClean="0"/>
          </a:p>
          <a:p>
            <a:pPr lvl="1"/>
            <a:r>
              <a:rPr lang="en-US" dirty="0" smtClean="0"/>
              <a:t>If you program Fast Thinking with </a:t>
            </a:r>
            <a:r>
              <a:rPr lang="en-US" b="1" dirty="0" smtClean="0"/>
              <a:t>things you don’t want</a:t>
            </a:r>
            <a:r>
              <a:rPr lang="en-US" dirty="0" smtClean="0"/>
              <a:t>, it will inspire you to take actions that create the things you don’t want.</a:t>
            </a:r>
          </a:p>
          <a:p>
            <a:pPr lvl="1"/>
            <a:r>
              <a:rPr lang="en-US" dirty="0" smtClean="0"/>
              <a:t>If you program Fast Thinking with </a:t>
            </a:r>
            <a:r>
              <a:rPr lang="en-US" b="1" dirty="0" smtClean="0"/>
              <a:t>things you do want</a:t>
            </a:r>
            <a:r>
              <a:rPr lang="en-US" dirty="0" smtClean="0"/>
              <a:t>, it will inspire you to take actions that create the things you do want.  This may look like “magic”, but it is simply preparation meeting opportunity.</a:t>
            </a:r>
            <a:r>
              <a:rPr lang="en-US" baseline="0" dirty="0" smtClean="0"/>
              <a:t>  </a:t>
            </a:r>
            <a:r>
              <a:rPr lang="en-US" dirty="0" smtClean="0"/>
              <a:t>… and speaking of preparation …</a:t>
            </a:r>
          </a:p>
          <a:p>
            <a:endParaRPr lang="en-US" dirty="0"/>
          </a:p>
        </p:txBody>
      </p:sp>
      <p:sp>
        <p:nvSpPr>
          <p:cNvPr id="4" name="Slide Number Placeholder 3"/>
          <p:cNvSpPr>
            <a:spLocks noGrp="1"/>
          </p:cNvSpPr>
          <p:nvPr>
            <p:ph type="sldNum" sz="quarter" idx="10"/>
          </p:nvPr>
        </p:nvSpPr>
        <p:spPr/>
        <p:txBody>
          <a:bodyPr/>
          <a:lstStyle/>
          <a:p>
            <a:fld id="{77D15AB0-F125-BF4F-8CA9-7652FCFE3F90}" type="slidenum">
              <a:rPr lang="en-US" smtClean="0"/>
              <a:t>45</a:t>
            </a:fld>
            <a:endParaRPr lang="en-US"/>
          </a:p>
        </p:txBody>
      </p:sp>
    </p:spTree>
    <p:extLst>
      <p:ext uri="{BB962C8B-B14F-4D97-AF65-F5344CB8AC3E}">
        <p14:creationId xmlns:p14="http://schemas.microsoft.com/office/powerpoint/2010/main" val="22966775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IP can be viewed </a:t>
            </a:r>
            <a:r>
              <a:rPr lang="en-US" b="1" i="1" dirty="0" smtClean="0"/>
              <a:t>purely practically</a:t>
            </a:r>
            <a:r>
              <a:rPr lang="en-US" dirty="0" smtClean="0"/>
              <a:t>, as technology that can be used to help you achieve your goals.</a:t>
            </a:r>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By reorienting the discussion away from metaphysical models of existence and towards practical scientific principals, </a:t>
            </a:r>
            <a:r>
              <a:rPr lang="en-US" b="1" i="1" dirty="0" smtClean="0"/>
              <a:t>the course becomes about how to make your life the best it can be </a:t>
            </a:r>
            <a:r>
              <a:rPr lang="en-US" i="1" dirty="0" smtClean="0"/>
              <a:t>– whatever that means to you.</a:t>
            </a:r>
            <a:endParaRPr lang="en-US" dirty="0" smtClean="0"/>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Nazis, AIDS, evil and atrocities of every kind are now out-of-scope for our class.</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The focus of class becomes about making your life the best it can be, not explaining the history of the world or human suffering.</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77D15AB0-F125-BF4F-8CA9-7652FCFE3F90}" type="slidenum">
              <a:rPr lang="en-US" smtClean="0"/>
              <a:t>6</a:t>
            </a:fld>
            <a:endParaRPr lang="en-US"/>
          </a:p>
        </p:txBody>
      </p:sp>
    </p:spTree>
    <p:extLst>
      <p:ext uri="{BB962C8B-B14F-4D97-AF65-F5344CB8AC3E}">
        <p14:creationId xmlns:p14="http://schemas.microsoft.com/office/powerpoint/2010/main" val="160601580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Every self-conscious being is continuously confronted with the question: “</a:t>
            </a:r>
            <a:r>
              <a:rPr lang="en-US" b="1" dirty="0" smtClean="0"/>
              <a:t>What should I do next?</a:t>
            </a:r>
            <a:r>
              <a:rPr lang="en-US" dirty="0" smtClean="0"/>
              <a:t>”</a:t>
            </a:r>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Fast Thinking serves up answers </a:t>
            </a:r>
            <a:r>
              <a:rPr lang="en-US" dirty="0" smtClean="0"/>
              <a:t>to this question every time it is asked, based on the associations it has been programmed with.</a:t>
            </a:r>
          </a:p>
          <a:p>
            <a:endParaRPr lang="en-US" dirty="0" smtClean="0"/>
          </a:p>
          <a:p>
            <a:pPr lvl="1"/>
            <a:r>
              <a:rPr lang="en-US" dirty="0" smtClean="0"/>
              <a:t>If you program Fast Thinking with </a:t>
            </a:r>
            <a:r>
              <a:rPr lang="en-US" b="1" dirty="0" smtClean="0"/>
              <a:t>things you don’t want</a:t>
            </a:r>
            <a:r>
              <a:rPr lang="en-US" dirty="0" smtClean="0"/>
              <a:t>, it will inspire you to take actions that create the things you don’t want.</a:t>
            </a:r>
          </a:p>
          <a:p>
            <a:pPr lvl="1"/>
            <a:r>
              <a:rPr lang="en-US" dirty="0" smtClean="0"/>
              <a:t>If you program Fast Thinking with </a:t>
            </a:r>
            <a:r>
              <a:rPr lang="en-US" b="1" dirty="0" smtClean="0"/>
              <a:t>things you do want</a:t>
            </a:r>
            <a:r>
              <a:rPr lang="en-US" dirty="0" smtClean="0"/>
              <a:t>, it will inspire you to take actions that create the things you do want.  This may look like “magic”, but it is simply preparation meeting opportunity.</a:t>
            </a:r>
            <a:r>
              <a:rPr lang="en-US" baseline="0" dirty="0" smtClean="0"/>
              <a:t>  </a:t>
            </a:r>
            <a:r>
              <a:rPr lang="en-US" dirty="0" smtClean="0"/>
              <a:t>… and speaking of preparation …</a:t>
            </a:r>
          </a:p>
          <a:p>
            <a:endParaRPr lang="en-US" dirty="0"/>
          </a:p>
        </p:txBody>
      </p:sp>
      <p:sp>
        <p:nvSpPr>
          <p:cNvPr id="4" name="Slide Number Placeholder 3"/>
          <p:cNvSpPr>
            <a:spLocks noGrp="1"/>
          </p:cNvSpPr>
          <p:nvPr>
            <p:ph type="sldNum" sz="quarter" idx="10"/>
          </p:nvPr>
        </p:nvSpPr>
        <p:spPr/>
        <p:txBody>
          <a:bodyPr/>
          <a:lstStyle/>
          <a:p>
            <a:fld id="{77D15AB0-F125-BF4F-8CA9-7652FCFE3F90}" type="slidenum">
              <a:rPr lang="en-US" smtClean="0"/>
              <a:t>46</a:t>
            </a:fld>
            <a:endParaRPr lang="en-US"/>
          </a:p>
        </p:txBody>
      </p:sp>
    </p:spTree>
    <p:extLst>
      <p:ext uri="{BB962C8B-B14F-4D97-AF65-F5344CB8AC3E}">
        <p14:creationId xmlns:p14="http://schemas.microsoft.com/office/powerpoint/2010/main" val="229667751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Your Fast Thinking runs a </a:t>
            </a:r>
            <a:r>
              <a:rPr lang="en-US" i="1" dirty="0" smtClean="0"/>
              <a:t>massively parallel </a:t>
            </a:r>
            <a:r>
              <a:rPr lang="en-US" b="1" i="1" dirty="0" smtClean="0"/>
              <a:t>reality simulator</a:t>
            </a:r>
            <a:r>
              <a:rPr lang="en-US" i="1" dirty="0" smtClean="0"/>
              <a:t>.  </a:t>
            </a:r>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Unlike our Slow Thinking which is linear, your Fast Thinking </a:t>
            </a:r>
            <a:r>
              <a:rPr lang="en-US" b="1" dirty="0" smtClean="0"/>
              <a:t>can search through literally millions of simulated realities</a:t>
            </a:r>
            <a:r>
              <a:rPr lang="en-US" dirty="0" smtClean="0"/>
              <a:t> at the same time.</a:t>
            </a:r>
          </a:p>
          <a:p>
            <a:endParaRPr lang="en-US" dirty="0" smtClean="0"/>
          </a:p>
          <a:p>
            <a:r>
              <a:rPr lang="en-US" dirty="0" smtClean="0"/>
              <a:t>Your Fast Thinking </a:t>
            </a:r>
            <a:r>
              <a:rPr lang="en-US" b="1" dirty="0" smtClean="0"/>
              <a:t>has the ability to find patterns</a:t>
            </a:r>
            <a:r>
              <a:rPr lang="en-US" dirty="0" smtClean="0"/>
              <a:t> that Slow Thinking can not.  </a:t>
            </a:r>
          </a:p>
          <a:p>
            <a:pPr lvl="1"/>
            <a:r>
              <a:rPr lang="en-US" dirty="0" smtClean="0"/>
              <a:t>For example, Fast Thinking can run millions of possible simulations of social situations to find the one solution it is looking for.  It then serves up that one solution to your consciousness as an impulse to say or do something specific.</a:t>
            </a:r>
            <a:endParaRPr lang="en-US" dirty="0"/>
          </a:p>
        </p:txBody>
      </p:sp>
      <p:sp>
        <p:nvSpPr>
          <p:cNvPr id="4" name="Slide Number Placeholder 3"/>
          <p:cNvSpPr>
            <a:spLocks noGrp="1"/>
          </p:cNvSpPr>
          <p:nvPr>
            <p:ph type="sldNum" sz="quarter" idx="10"/>
          </p:nvPr>
        </p:nvSpPr>
        <p:spPr/>
        <p:txBody>
          <a:bodyPr/>
          <a:lstStyle/>
          <a:p>
            <a:fld id="{77D15AB0-F125-BF4F-8CA9-7652FCFE3F90}" type="slidenum">
              <a:rPr lang="en-US" smtClean="0"/>
              <a:t>47</a:t>
            </a:fld>
            <a:endParaRPr lang="en-US"/>
          </a:p>
        </p:txBody>
      </p:sp>
    </p:spTree>
    <p:extLst>
      <p:ext uri="{BB962C8B-B14F-4D97-AF65-F5344CB8AC3E}">
        <p14:creationId xmlns:p14="http://schemas.microsoft.com/office/powerpoint/2010/main" val="171194079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Your Fast Thinking </a:t>
            </a:r>
            <a:r>
              <a:rPr lang="en-US" b="1" dirty="0" smtClean="0"/>
              <a:t>has the ability to find patterns</a:t>
            </a:r>
            <a:r>
              <a:rPr lang="en-US" dirty="0" smtClean="0"/>
              <a:t> that Slow Thinking can not.  </a:t>
            </a:r>
          </a:p>
          <a:p>
            <a:pPr lvl="1"/>
            <a:r>
              <a:rPr lang="en-US" dirty="0" smtClean="0"/>
              <a:t>For example, Fast Thinking can run millions of possible simulations of social situations to find the one solution it is looking for.  It then serves up that one solution to your consciousness as an impulse to say or do something specific.</a:t>
            </a:r>
          </a:p>
          <a:p>
            <a:pPr lvl="1"/>
            <a:endParaRPr lang="en-US" dirty="0" smtClean="0"/>
          </a:p>
          <a:p>
            <a:pPr lvl="1"/>
            <a:r>
              <a:rPr lang="en-US" dirty="0" smtClean="0"/>
              <a:t>Have you ever been looking for your keys?  That is a physical</a:t>
            </a:r>
            <a:r>
              <a:rPr lang="en-US" baseline="0" dirty="0" smtClean="0"/>
              <a:t> process which engages your Fast Thinking’s SEARCH functions.  Fast thinking not only scans your environment, but it also begins to search your memories and replays events from today.  When it finds your keys, you have a sudden “ah ha!” experience, sometimes so strong you can actually feel it in your body.  This is the chemical feeling of inspiration – a specific neurotransmitter that is released in your body when Fast Thinking finds what it is looking for.  The more “important” the match, the bigger the feeling.</a:t>
            </a:r>
            <a:endParaRPr lang="en-US" dirty="0"/>
          </a:p>
        </p:txBody>
      </p:sp>
      <p:sp>
        <p:nvSpPr>
          <p:cNvPr id="4" name="Slide Number Placeholder 3"/>
          <p:cNvSpPr>
            <a:spLocks noGrp="1"/>
          </p:cNvSpPr>
          <p:nvPr>
            <p:ph type="sldNum" sz="quarter" idx="10"/>
          </p:nvPr>
        </p:nvSpPr>
        <p:spPr/>
        <p:txBody>
          <a:bodyPr/>
          <a:lstStyle/>
          <a:p>
            <a:fld id="{77D15AB0-F125-BF4F-8CA9-7652FCFE3F90}" type="slidenum">
              <a:rPr lang="en-US" smtClean="0"/>
              <a:t>48</a:t>
            </a:fld>
            <a:endParaRPr lang="en-US"/>
          </a:p>
        </p:txBody>
      </p:sp>
    </p:spTree>
    <p:extLst>
      <p:ext uri="{BB962C8B-B14F-4D97-AF65-F5344CB8AC3E}">
        <p14:creationId xmlns:p14="http://schemas.microsoft.com/office/powerpoint/2010/main" val="171194079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Remember </a:t>
            </a:r>
            <a:r>
              <a:rPr lang="en-US" b="1" dirty="0" smtClean="0"/>
              <a:t>Fast Thinking does not make value judgments.</a:t>
            </a:r>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Other than the </a:t>
            </a:r>
            <a:r>
              <a:rPr lang="en-US" b="1" dirty="0" smtClean="0"/>
              <a:t>most basic survival drives</a:t>
            </a:r>
            <a:r>
              <a:rPr lang="en-US" dirty="0" smtClean="0"/>
              <a:t>, Fast Thinking relies upon Slow Thinking to set priorities and select goals.</a:t>
            </a:r>
          </a:p>
          <a:p>
            <a:endParaRPr lang="en-US" dirty="0" smtClean="0"/>
          </a:p>
          <a:p>
            <a:r>
              <a:rPr lang="en-US" b="1" dirty="0" smtClean="0"/>
              <a:t>It is up to you to instruct your Fast Thinking </a:t>
            </a:r>
            <a:r>
              <a:rPr lang="en-US" dirty="0" smtClean="0"/>
              <a:t>what patterns to search for, by programming it through </a:t>
            </a:r>
          </a:p>
          <a:p>
            <a:pPr lvl="1"/>
            <a:r>
              <a:rPr lang="en-US" dirty="0" smtClean="0"/>
              <a:t>visualization and affirmation, </a:t>
            </a:r>
          </a:p>
          <a:p>
            <a:pPr lvl="1"/>
            <a:r>
              <a:rPr lang="en-US" dirty="0" smtClean="0"/>
              <a:t>backed up by your beliefs, emotions, and actions.</a:t>
            </a:r>
          </a:p>
          <a:p>
            <a:pPr lvl="1"/>
            <a:endParaRPr lang="en-US" dirty="0" smtClean="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smtClean="0"/>
              <a:t>(Huh, </a:t>
            </a:r>
            <a:r>
              <a:rPr lang="en-US" b="1" dirty="0" smtClean="0"/>
              <a:t>sounds like the IP Workbook</a:t>
            </a:r>
            <a:r>
              <a:rPr lang="en-US" dirty="0" smtClean="0"/>
              <a:t>!)</a:t>
            </a:r>
          </a:p>
          <a:p>
            <a:pPr lvl="0"/>
            <a:endParaRPr lang="en-US" dirty="0" smtClean="0"/>
          </a:p>
        </p:txBody>
      </p:sp>
      <p:sp>
        <p:nvSpPr>
          <p:cNvPr id="4" name="Slide Number Placeholder 3"/>
          <p:cNvSpPr>
            <a:spLocks noGrp="1"/>
          </p:cNvSpPr>
          <p:nvPr>
            <p:ph type="sldNum" sz="quarter" idx="10"/>
          </p:nvPr>
        </p:nvSpPr>
        <p:spPr/>
        <p:txBody>
          <a:bodyPr/>
          <a:lstStyle/>
          <a:p>
            <a:fld id="{77D15AB0-F125-BF4F-8CA9-7652FCFE3F90}" type="slidenum">
              <a:rPr lang="en-US" smtClean="0"/>
              <a:t>49</a:t>
            </a:fld>
            <a:endParaRPr lang="en-US"/>
          </a:p>
        </p:txBody>
      </p:sp>
    </p:spTree>
    <p:extLst>
      <p:ext uri="{BB962C8B-B14F-4D97-AF65-F5344CB8AC3E}">
        <p14:creationId xmlns:p14="http://schemas.microsoft.com/office/powerpoint/2010/main" val="29134191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Remember </a:t>
            </a:r>
            <a:r>
              <a:rPr lang="en-US" b="1" dirty="0" smtClean="0"/>
              <a:t>Fast Thinking does not make value judgments.</a:t>
            </a:r>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Other than the </a:t>
            </a:r>
            <a:r>
              <a:rPr lang="en-US" b="1" dirty="0" smtClean="0"/>
              <a:t>most basic survival drives</a:t>
            </a:r>
            <a:r>
              <a:rPr lang="en-US" dirty="0" smtClean="0"/>
              <a:t>, Fast Thinking relies upon Slow Thinking to set priorities and select goals.</a:t>
            </a:r>
          </a:p>
          <a:p>
            <a:endParaRPr lang="en-US" dirty="0" smtClean="0"/>
          </a:p>
          <a:p>
            <a:r>
              <a:rPr lang="en-US" b="1" dirty="0" smtClean="0"/>
              <a:t>It is up to you to instruct your Fast Thinking </a:t>
            </a:r>
            <a:r>
              <a:rPr lang="en-US" dirty="0" smtClean="0"/>
              <a:t>what patterns to search for, by programming it through </a:t>
            </a:r>
          </a:p>
          <a:p>
            <a:pPr lvl="1"/>
            <a:r>
              <a:rPr lang="en-US" dirty="0" smtClean="0"/>
              <a:t>visualization and affirmation, </a:t>
            </a:r>
          </a:p>
          <a:p>
            <a:pPr lvl="1"/>
            <a:r>
              <a:rPr lang="en-US" dirty="0" smtClean="0"/>
              <a:t>backed up by your beliefs, emotions, and actions.</a:t>
            </a:r>
          </a:p>
          <a:p>
            <a:pPr lvl="1"/>
            <a:endParaRPr lang="en-US" dirty="0" smtClean="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smtClean="0"/>
              <a:t>(Huh, </a:t>
            </a:r>
            <a:r>
              <a:rPr lang="en-US" b="1" dirty="0" smtClean="0"/>
              <a:t>sounds like the IP Workbook</a:t>
            </a:r>
            <a:r>
              <a:rPr lang="en-US" dirty="0" smtClean="0"/>
              <a:t>!)</a:t>
            </a:r>
          </a:p>
          <a:p>
            <a:pPr lvl="0"/>
            <a:endParaRPr lang="en-US" dirty="0" smtClean="0"/>
          </a:p>
        </p:txBody>
      </p:sp>
      <p:sp>
        <p:nvSpPr>
          <p:cNvPr id="4" name="Slide Number Placeholder 3"/>
          <p:cNvSpPr>
            <a:spLocks noGrp="1"/>
          </p:cNvSpPr>
          <p:nvPr>
            <p:ph type="sldNum" sz="quarter" idx="10"/>
          </p:nvPr>
        </p:nvSpPr>
        <p:spPr/>
        <p:txBody>
          <a:bodyPr/>
          <a:lstStyle/>
          <a:p>
            <a:fld id="{77D15AB0-F125-BF4F-8CA9-7652FCFE3F90}" type="slidenum">
              <a:rPr lang="en-US" smtClean="0"/>
              <a:t>50</a:t>
            </a:fld>
            <a:endParaRPr lang="en-US"/>
          </a:p>
        </p:txBody>
      </p:sp>
    </p:spTree>
    <p:extLst>
      <p:ext uri="{BB962C8B-B14F-4D97-AF65-F5344CB8AC3E}">
        <p14:creationId xmlns:p14="http://schemas.microsoft.com/office/powerpoint/2010/main" val="29134191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It should be no surprise that “creativity” is at the core of our power to </a:t>
            </a:r>
            <a:r>
              <a:rPr lang="en-US" b="1" i="1" dirty="0" smtClean="0"/>
              <a:t>create</a:t>
            </a:r>
            <a:r>
              <a:rPr lang="en-US" dirty="0" smtClean="0"/>
              <a:t> the life we intend.</a:t>
            </a:r>
          </a:p>
          <a:p>
            <a:endParaRPr lang="en-US" dirty="0" smtClean="0"/>
          </a:p>
        </p:txBody>
      </p:sp>
      <p:sp>
        <p:nvSpPr>
          <p:cNvPr id="4" name="Slide Number Placeholder 3"/>
          <p:cNvSpPr>
            <a:spLocks noGrp="1"/>
          </p:cNvSpPr>
          <p:nvPr>
            <p:ph type="sldNum" sz="quarter" idx="10"/>
          </p:nvPr>
        </p:nvSpPr>
        <p:spPr/>
        <p:txBody>
          <a:bodyPr/>
          <a:lstStyle/>
          <a:p>
            <a:fld id="{77D15AB0-F125-BF4F-8CA9-7652FCFE3F90}" type="slidenum">
              <a:rPr lang="en-US" smtClean="0"/>
              <a:t>52</a:t>
            </a:fld>
            <a:endParaRPr lang="en-US"/>
          </a:p>
        </p:txBody>
      </p:sp>
    </p:spTree>
    <p:extLst>
      <p:ext uri="{BB962C8B-B14F-4D97-AF65-F5344CB8AC3E}">
        <p14:creationId xmlns:p14="http://schemas.microsoft.com/office/powerpoint/2010/main" val="405134362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In practical terms, creativity is:</a:t>
            </a:r>
          </a:p>
          <a:p>
            <a:pPr lvl="1"/>
            <a:r>
              <a:rPr lang="en-US" dirty="0" smtClean="0"/>
              <a:t>The ability to </a:t>
            </a:r>
            <a:r>
              <a:rPr lang="en-US" b="1" dirty="0" smtClean="0"/>
              <a:t>assemble resources </a:t>
            </a:r>
            <a:r>
              <a:rPr lang="en-US" dirty="0" smtClean="0"/>
              <a:t>in new ways to more effectively bring about the situation we wish.</a:t>
            </a:r>
          </a:p>
          <a:p>
            <a:r>
              <a:rPr lang="en-US" dirty="0" smtClean="0"/>
              <a:t>In psychological terms, creativity is:</a:t>
            </a:r>
          </a:p>
          <a:p>
            <a:pPr lvl="1"/>
            <a:r>
              <a:rPr lang="en-US" dirty="0" smtClean="0"/>
              <a:t>The ability to quickly </a:t>
            </a:r>
            <a:r>
              <a:rPr lang="en-US" b="1" dirty="0" smtClean="0"/>
              <a:t>generate many different ideas </a:t>
            </a:r>
            <a:r>
              <a:rPr lang="en-US" dirty="0" smtClean="0"/>
              <a:t>that lead towards our intention.</a:t>
            </a:r>
          </a:p>
          <a:p>
            <a:endParaRPr lang="en-US" dirty="0"/>
          </a:p>
        </p:txBody>
      </p:sp>
      <p:sp>
        <p:nvSpPr>
          <p:cNvPr id="4" name="Slide Number Placeholder 3"/>
          <p:cNvSpPr>
            <a:spLocks noGrp="1"/>
          </p:cNvSpPr>
          <p:nvPr>
            <p:ph type="sldNum" sz="quarter" idx="10"/>
          </p:nvPr>
        </p:nvSpPr>
        <p:spPr/>
        <p:txBody>
          <a:bodyPr/>
          <a:lstStyle/>
          <a:p>
            <a:fld id="{77D15AB0-F125-BF4F-8CA9-7652FCFE3F90}" type="slidenum">
              <a:rPr lang="en-US" smtClean="0"/>
              <a:t>53</a:t>
            </a:fld>
            <a:endParaRPr lang="en-US"/>
          </a:p>
        </p:txBody>
      </p:sp>
    </p:spTree>
    <p:extLst>
      <p:ext uri="{BB962C8B-B14F-4D97-AF65-F5344CB8AC3E}">
        <p14:creationId xmlns:p14="http://schemas.microsoft.com/office/powerpoint/2010/main" val="405134362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Like any investment, you have to have resources</a:t>
            </a:r>
            <a:r>
              <a:rPr lang="en-US" baseline="0" dirty="0" smtClean="0"/>
              <a:t> to set aside.</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Because most of the ideas produced during a creative process are never pursued further, </a:t>
            </a:r>
            <a:r>
              <a:rPr lang="en-US" b="1" dirty="0" smtClean="0"/>
              <a:t>creativity is inherently </a:t>
            </a:r>
            <a:r>
              <a:rPr lang="en-US" b="1" i="1" dirty="0" smtClean="0"/>
              <a:t>expensive</a:t>
            </a:r>
            <a:r>
              <a:rPr lang="en-US" dirty="0" smtClean="0"/>
              <a:t>.  For this reason, the more abundant our resources the more easily we will find creative ex</a:t>
            </a:r>
          </a:p>
          <a:p>
            <a:endParaRPr lang="en-US" dirty="0"/>
          </a:p>
        </p:txBody>
      </p:sp>
      <p:sp>
        <p:nvSpPr>
          <p:cNvPr id="4" name="Slide Number Placeholder 3"/>
          <p:cNvSpPr>
            <a:spLocks noGrp="1"/>
          </p:cNvSpPr>
          <p:nvPr>
            <p:ph type="sldNum" sz="quarter" idx="10"/>
          </p:nvPr>
        </p:nvSpPr>
        <p:spPr/>
        <p:txBody>
          <a:bodyPr/>
          <a:lstStyle/>
          <a:p>
            <a:fld id="{77D15AB0-F125-BF4F-8CA9-7652FCFE3F90}" type="slidenum">
              <a:rPr lang="en-US" smtClean="0"/>
              <a:t>54</a:t>
            </a:fld>
            <a:endParaRPr lang="en-US"/>
          </a:p>
        </p:txBody>
      </p:sp>
    </p:spTree>
    <p:extLst>
      <p:ext uri="{BB962C8B-B14F-4D97-AF65-F5344CB8AC3E}">
        <p14:creationId xmlns:p14="http://schemas.microsoft.com/office/powerpoint/2010/main" val="405134362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 that the emotional states with the lowest possible threat levels – and therefore the places from which you can be maximally creative – have names like “gratitude” and “love”.</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77D15AB0-F125-BF4F-8CA9-7652FCFE3F90}" type="slidenum">
              <a:rPr lang="en-US" smtClean="0"/>
              <a:t>57</a:t>
            </a:fld>
            <a:endParaRPr lang="en-US"/>
          </a:p>
        </p:txBody>
      </p:sp>
    </p:spTree>
    <p:extLst>
      <p:ext uri="{BB962C8B-B14F-4D97-AF65-F5344CB8AC3E}">
        <p14:creationId xmlns:p14="http://schemas.microsoft.com/office/powerpoint/2010/main" val="94854825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Because</a:t>
            </a:r>
            <a:r>
              <a:rPr lang="en-US" b="1" baseline="0" dirty="0" smtClean="0"/>
              <a:t> your normal consciousness is not really involved once a habit has been learned, it is nearly impossible for your willpower to directly oppose a habit.  All that happens is you fail, and begin to associate </a:t>
            </a:r>
            <a:r>
              <a:rPr lang="en-US" b="1" i="1" baseline="0" dirty="0" smtClean="0"/>
              <a:t>trying to resist</a:t>
            </a:r>
            <a:r>
              <a:rPr lang="en-US" b="1" i="0" baseline="0" dirty="0" smtClean="0"/>
              <a:t> the habit with </a:t>
            </a:r>
            <a:r>
              <a:rPr lang="en-US" b="1" i="1" baseline="0" dirty="0" smtClean="0"/>
              <a:t>failing to resist</a:t>
            </a:r>
            <a:r>
              <a:rPr lang="en-US" b="1" i="0" baseline="0" dirty="0" smtClean="0"/>
              <a:t> the habit – and become even more deeply captured by the habitual behavior.  Direct opposition as we’ve learned throughout this class is almost always a bad way to use our energy.  Instead we need to remove the habit’s source of energy – and move it from the brain’s automatic habit superhighway back into the realm of something we make conscious choices about.</a:t>
            </a:r>
            <a:endParaRPr lang="en-US" dirty="0"/>
          </a:p>
        </p:txBody>
      </p:sp>
      <p:sp>
        <p:nvSpPr>
          <p:cNvPr id="4" name="Slide Number Placeholder 3"/>
          <p:cNvSpPr>
            <a:spLocks noGrp="1"/>
          </p:cNvSpPr>
          <p:nvPr>
            <p:ph type="sldNum" sz="quarter" idx="10"/>
          </p:nvPr>
        </p:nvSpPr>
        <p:spPr/>
        <p:txBody>
          <a:bodyPr/>
          <a:lstStyle/>
          <a:p>
            <a:fld id="{77D15AB0-F125-BF4F-8CA9-7652FCFE3F90}" type="slidenum">
              <a:rPr lang="en-US" smtClean="0"/>
              <a:t>59</a:t>
            </a:fld>
            <a:endParaRPr lang="en-US"/>
          </a:p>
        </p:txBody>
      </p:sp>
    </p:spTree>
    <p:extLst>
      <p:ext uri="{BB962C8B-B14F-4D97-AF65-F5344CB8AC3E}">
        <p14:creationId xmlns:p14="http://schemas.microsoft.com/office/powerpoint/2010/main" val="36605053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Because we have a lot of material, I am going to do more “telling” than “explaining”, and we’ve taken all the exercises out of the</a:t>
            </a:r>
            <a:r>
              <a:rPr lang="en-US" baseline="0" dirty="0" smtClean="0"/>
              <a:t> presentation.</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Everything I talk about is covered in detail in the bibliography</a:t>
            </a:r>
            <a:r>
              <a:rPr lang="en-US" baseline="0" dirty="0" smtClean="0"/>
              <a:t> at the back of this presentation</a:t>
            </a:r>
            <a:r>
              <a:rPr lang="en-US" baseline="0" dirty="0" smtClean="0"/>
              <a:t>.</a:t>
            </a:r>
            <a:endParaRPr lang="en-US" baseline="0" dirty="0" smtClean="0"/>
          </a:p>
        </p:txBody>
      </p:sp>
      <p:sp>
        <p:nvSpPr>
          <p:cNvPr id="4" name="Slide Number Placeholder 3"/>
          <p:cNvSpPr>
            <a:spLocks noGrp="1"/>
          </p:cNvSpPr>
          <p:nvPr>
            <p:ph type="sldNum" sz="quarter" idx="10"/>
          </p:nvPr>
        </p:nvSpPr>
        <p:spPr/>
        <p:txBody>
          <a:bodyPr/>
          <a:lstStyle/>
          <a:p>
            <a:fld id="{77D15AB0-F125-BF4F-8CA9-7652FCFE3F90}" type="slidenum">
              <a:rPr lang="en-US" smtClean="0"/>
              <a:t>7</a:t>
            </a:fld>
            <a:endParaRPr lang="en-US"/>
          </a:p>
        </p:txBody>
      </p:sp>
    </p:spTree>
    <p:extLst>
      <p:ext uri="{BB962C8B-B14F-4D97-AF65-F5344CB8AC3E}">
        <p14:creationId xmlns:p14="http://schemas.microsoft.com/office/powerpoint/2010/main" val="154946488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Even the most powerful habits and addictions began as associations</a:t>
            </a:r>
            <a:r>
              <a:rPr lang="en-US" dirty="0" smtClean="0"/>
              <a:t>, and a simple process can break them.</a:t>
            </a:r>
          </a:p>
        </p:txBody>
      </p:sp>
      <p:sp>
        <p:nvSpPr>
          <p:cNvPr id="4" name="Slide Number Placeholder 3"/>
          <p:cNvSpPr>
            <a:spLocks noGrp="1"/>
          </p:cNvSpPr>
          <p:nvPr>
            <p:ph type="sldNum" sz="quarter" idx="10"/>
          </p:nvPr>
        </p:nvSpPr>
        <p:spPr/>
        <p:txBody>
          <a:bodyPr/>
          <a:lstStyle/>
          <a:p>
            <a:fld id="{77D15AB0-F125-BF4F-8CA9-7652FCFE3F90}" type="slidenum">
              <a:rPr lang="en-US" smtClean="0"/>
              <a:t>60</a:t>
            </a:fld>
            <a:endParaRPr lang="en-US"/>
          </a:p>
        </p:txBody>
      </p:sp>
    </p:spTree>
    <p:extLst>
      <p:ext uri="{BB962C8B-B14F-4D97-AF65-F5344CB8AC3E}">
        <p14:creationId xmlns:p14="http://schemas.microsoft.com/office/powerpoint/2010/main" val="366050537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Procrastination &amp; Distraction</a:t>
            </a:r>
          </a:p>
          <a:p>
            <a:endParaRPr lang="en-US" dirty="0" smtClean="0"/>
          </a:p>
          <a:p>
            <a:r>
              <a:rPr lang="en-US" b="1" dirty="0" smtClean="0"/>
              <a:t>Procrastination:</a:t>
            </a:r>
            <a:endParaRPr lang="en-US" b="1" baseline="0" dirty="0" smtClean="0"/>
          </a:p>
          <a:p>
            <a:r>
              <a:rPr lang="en-US" sz="2000" dirty="0" smtClean="0"/>
              <a:t>When you feel the urge to act arise: delay!</a:t>
            </a:r>
          </a:p>
          <a:p>
            <a:r>
              <a:rPr lang="en-US" sz="2000" dirty="0" smtClean="0"/>
              <a:t>The classic: “Count to 10.”</a:t>
            </a:r>
          </a:p>
          <a:p>
            <a:r>
              <a:rPr lang="en-US" sz="2000" dirty="0" smtClean="0"/>
              <a:t>Others:</a:t>
            </a:r>
          </a:p>
          <a:p>
            <a:pPr lvl="1"/>
            <a:r>
              <a:rPr lang="en-US" sz="1800" dirty="0" smtClean="0"/>
              <a:t>“I will check again for his text messages after 6 slow breaths.”</a:t>
            </a:r>
          </a:p>
          <a:p>
            <a:pPr lvl="1"/>
            <a:r>
              <a:rPr lang="en-US" sz="1800" dirty="0" smtClean="0"/>
              <a:t>“I will eat the donut after I walk around the block first.”</a:t>
            </a:r>
          </a:p>
          <a:p>
            <a:r>
              <a:rPr lang="en-US" sz="2000" b="1" dirty="0" smtClean="0"/>
              <a:t>Create delays of at least two minutes if at all possible.</a:t>
            </a:r>
          </a:p>
          <a:p>
            <a:endParaRPr lang="en-US" dirty="0" smtClean="0"/>
          </a:p>
          <a:p>
            <a:r>
              <a:rPr lang="en-US" b="1" dirty="0" smtClean="0"/>
              <a:t>Distraction:</a:t>
            </a:r>
          </a:p>
          <a:p>
            <a:r>
              <a:rPr lang="en-US" sz="2000" dirty="0" smtClean="0"/>
              <a:t>During that delay: Change your focus!</a:t>
            </a:r>
          </a:p>
          <a:p>
            <a:pPr lvl="1">
              <a:lnSpc>
                <a:spcPct val="80000"/>
              </a:lnSpc>
            </a:pPr>
            <a:r>
              <a:rPr lang="en-US" sz="1800" dirty="0" smtClean="0"/>
              <a:t>Socialize, eat or drink</a:t>
            </a:r>
          </a:p>
          <a:p>
            <a:pPr lvl="1">
              <a:lnSpc>
                <a:spcPct val="80000"/>
              </a:lnSpc>
            </a:pPr>
            <a:r>
              <a:rPr lang="en-US" sz="1800" dirty="0" smtClean="0"/>
              <a:t>Wash your hands</a:t>
            </a:r>
          </a:p>
          <a:p>
            <a:pPr lvl="1">
              <a:lnSpc>
                <a:spcPct val="80000"/>
              </a:lnSpc>
            </a:pPr>
            <a:r>
              <a:rPr lang="en-US" sz="1800" dirty="0" smtClean="0"/>
              <a:t>Take a walk</a:t>
            </a:r>
          </a:p>
          <a:p>
            <a:pPr lvl="1">
              <a:lnSpc>
                <a:spcPct val="80000"/>
              </a:lnSpc>
            </a:pPr>
            <a:r>
              <a:rPr lang="en-US" sz="1800" dirty="0" smtClean="0"/>
              <a:t>Play a game</a:t>
            </a:r>
          </a:p>
          <a:p>
            <a:pPr lvl="1">
              <a:lnSpc>
                <a:spcPct val="80000"/>
              </a:lnSpc>
            </a:pPr>
            <a:r>
              <a:rPr lang="en-US" sz="1800" dirty="0" smtClean="0"/>
              <a:t>Watch a video</a:t>
            </a:r>
          </a:p>
          <a:p>
            <a:pPr lvl="1">
              <a:lnSpc>
                <a:spcPct val="80000"/>
              </a:lnSpc>
            </a:pPr>
            <a:r>
              <a:rPr lang="en-US" sz="1800" i="1" dirty="0" smtClean="0"/>
              <a:t>Engage your senses</a:t>
            </a:r>
          </a:p>
          <a:p>
            <a:r>
              <a:rPr lang="en-US" sz="2000" dirty="0" smtClean="0"/>
              <a:t>Instead of acting out the habitual behavior, </a:t>
            </a:r>
            <a:r>
              <a:rPr lang="en-US" sz="2000" b="1" dirty="0" smtClean="0"/>
              <a:t>give your Fast Thinking new associations! </a:t>
            </a:r>
            <a:r>
              <a:rPr lang="en-US" dirty="0" smtClean="0"/>
              <a:t>This is not a trick to deny yourself.  After the delay, you can always perform the habit if you still want to.  </a:t>
            </a:r>
            <a:r>
              <a:rPr lang="en-US" i="1" dirty="0" smtClean="0"/>
              <a:t>Just by waiting, </a:t>
            </a:r>
            <a:r>
              <a:rPr lang="en-US" b="1" i="1" dirty="0" smtClean="0"/>
              <a:t>it will be weaker</a:t>
            </a:r>
            <a:r>
              <a:rPr lang="en-US" i="1" dirty="0" smtClean="0"/>
              <a:t>.</a:t>
            </a:r>
          </a:p>
          <a:p>
            <a:endParaRPr lang="en-US" dirty="0"/>
          </a:p>
        </p:txBody>
      </p:sp>
      <p:sp>
        <p:nvSpPr>
          <p:cNvPr id="4" name="Slide Number Placeholder 3"/>
          <p:cNvSpPr>
            <a:spLocks noGrp="1"/>
          </p:cNvSpPr>
          <p:nvPr>
            <p:ph type="sldNum" sz="quarter" idx="10"/>
          </p:nvPr>
        </p:nvSpPr>
        <p:spPr/>
        <p:txBody>
          <a:bodyPr/>
          <a:lstStyle/>
          <a:p>
            <a:fld id="{77D15AB0-F125-BF4F-8CA9-7652FCFE3F90}" type="slidenum">
              <a:rPr lang="en-US" smtClean="0"/>
              <a:t>61</a:t>
            </a:fld>
            <a:endParaRPr lang="en-US"/>
          </a:p>
        </p:txBody>
      </p:sp>
    </p:spTree>
    <p:extLst>
      <p:ext uri="{BB962C8B-B14F-4D97-AF65-F5344CB8AC3E}">
        <p14:creationId xmlns:p14="http://schemas.microsoft.com/office/powerpoint/2010/main" val="5040366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Association</a:t>
            </a:r>
            <a:r>
              <a:rPr lang="en-US" dirty="0" smtClean="0"/>
              <a:t> is any connection between any two ideas or experiences.</a:t>
            </a:r>
          </a:p>
          <a:p>
            <a:endParaRPr lang="en-US" dirty="0"/>
          </a:p>
        </p:txBody>
      </p:sp>
      <p:sp>
        <p:nvSpPr>
          <p:cNvPr id="4" name="Slide Number Placeholder 3"/>
          <p:cNvSpPr>
            <a:spLocks noGrp="1"/>
          </p:cNvSpPr>
          <p:nvPr>
            <p:ph type="sldNum" sz="quarter" idx="10"/>
          </p:nvPr>
        </p:nvSpPr>
        <p:spPr/>
        <p:txBody>
          <a:bodyPr/>
          <a:lstStyle/>
          <a:p>
            <a:fld id="{77D15AB0-F125-BF4F-8CA9-7652FCFE3F90}" type="slidenum">
              <a:rPr lang="en-US" smtClean="0"/>
              <a:t>9</a:t>
            </a:fld>
            <a:endParaRPr lang="en-US"/>
          </a:p>
        </p:txBody>
      </p:sp>
    </p:spTree>
    <p:extLst>
      <p:ext uri="{BB962C8B-B14F-4D97-AF65-F5344CB8AC3E}">
        <p14:creationId xmlns:p14="http://schemas.microsoft.com/office/powerpoint/2010/main" val="24021533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D15AB0-F125-BF4F-8CA9-7652FCFE3F90}" type="slidenum">
              <a:rPr lang="en-US" smtClean="0"/>
              <a:t>10</a:t>
            </a:fld>
            <a:endParaRPr lang="en-US"/>
          </a:p>
        </p:txBody>
      </p:sp>
    </p:spTree>
    <p:extLst>
      <p:ext uri="{BB962C8B-B14F-4D97-AF65-F5344CB8AC3E}">
        <p14:creationId xmlns:p14="http://schemas.microsoft.com/office/powerpoint/2010/main" val="24021533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D15AB0-F125-BF4F-8CA9-7652FCFE3F90}" type="slidenum">
              <a:rPr lang="en-US" smtClean="0"/>
              <a:t>11</a:t>
            </a:fld>
            <a:endParaRPr lang="en-US"/>
          </a:p>
        </p:txBody>
      </p:sp>
    </p:spTree>
    <p:extLst>
      <p:ext uri="{BB962C8B-B14F-4D97-AF65-F5344CB8AC3E}">
        <p14:creationId xmlns:p14="http://schemas.microsoft.com/office/powerpoint/2010/main" val="24021533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Triggers in the form of sensory stimulation are raining down on you continuously.</a:t>
            </a:r>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Our nervous system captures a staggering amount of data and </a:t>
            </a:r>
            <a:r>
              <a:rPr lang="en-US" b="1" i="1" dirty="0" smtClean="0"/>
              <a:t>almost all of it is screened out</a:t>
            </a:r>
            <a:r>
              <a:rPr lang="en-US" i="1" dirty="0" smtClean="0"/>
              <a:t> </a:t>
            </a:r>
            <a:r>
              <a:rPr lang="en-US" dirty="0" smtClean="0"/>
              <a:t>before it reaches our consciousness.</a:t>
            </a:r>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BUT!... </a:t>
            </a:r>
          </a:p>
          <a:p>
            <a:endParaRPr lang="en-US" dirty="0"/>
          </a:p>
        </p:txBody>
      </p:sp>
      <p:sp>
        <p:nvSpPr>
          <p:cNvPr id="4" name="Slide Number Placeholder 3"/>
          <p:cNvSpPr>
            <a:spLocks noGrp="1"/>
          </p:cNvSpPr>
          <p:nvPr>
            <p:ph type="sldNum" sz="quarter" idx="10"/>
          </p:nvPr>
        </p:nvSpPr>
        <p:spPr/>
        <p:txBody>
          <a:bodyPr/>
          <a:lstStyle/>
          <a:p>
            <a:fld id="{77D15AB0-F125-BF4F-8CA9-7652FCFE3F90}" type="slidenum">
              <a:rPr lang="en-US" smtClean="0"/>
              <a:t>12</a:t>
            </a:fld>
            <a:endParaRPr lang="en-US"/>
          </a:p>
        </p:txBody>
      </p:sp>
    </p:spTree>
    <p:extLst>
      <p:ext uri="{BB962C8B-B14F-4D97-AF65-F5344CB8AC3E}">
        <p14:creationId xmlns:p14="http://schemas.microsoft.com/office/powerpoint/2010/main" val="32502990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685800" y="3886200"/>
            <a:ext cx="7772400" cy="1752600"/>
          </a:xfrm>
        </p:spPr>
        <p:txBody>
          <a:bodyPr>
            <a:normAutofit/>
          </a:bodyPr>
          <a:lstStyle>
            <a:lvl1pPr marL="0" indent="0" algn="l">
              <a:buNone/>
              <a:defRPr sz="2800">
                <a:solidFill>
                  <a:schemeClr val="bg1">
                    <a:lumMod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481DFB44-7967-3B4B-B337-1D87E74C19B1}" type="datetime1">
              <a:rPr lang="en-US" smtClean="0"/>
              <a:t>5/21/16</a:t>
            </a:fld>
            <a:endParaRPr lang="en-US"/>
          </a:p>
        </p:txBody>
      </p:sp>
      <p:sp>
        <p:nvSpPr>
          <p:cNvPr id="5" name="Footer Placeholder 4"/>
          <p:cNvSpPr>
            <a:spLocks noGrp="1"/>
          </p:cNvSpPr>
          <p:nvPr>
            <p:ph type="ftr" sz="quarter" idx="11"/>
          </p:nvPr>
        </p:nvSpPr>
        <p:spPr>
          <a:xfrm>
            <a:off x="457200" y="6473507"/>
            <a:ext cx="4631276" cy="247968"/>
          </a:xfrm>
        </p:spPr>
        <p:txBody>
          <a:bodyPr anchor="b"/>
          <a:lstStyle/>
          <a:p>
            <a:r>
              <a:rPr lang="en-US" dirty="0" smtClean="0"/>
              <a:t>© 2014 by Living on the Edge, Inc. All rights reserved.</a:t>
            </a:r>
            <a:endParaRPr lang="en-US" dirty="0"/>
          </a:p>
        </p:txBody>
      </p:sp>
      <p:sp>
        <p:nvSpPr>
          <p:cNvPr id="6" name="Slide Number Placeholder 5"/>
          <p:cNvSpPr>
            <a:spLocks noGrp="1"/>
          </p:cNvSpPr>
          <p:nvPr>
            <p:ph type="sldNum" sz="quarter" idx="12"/>
          </p:nvPr>
        </p:nvSpPr>
        <p:spPr/>
        <p:txBody>
          <a:bodyPr/>
          <a:lstStyle/>
          <a:p>
            <a:fld id="{7FE778FD-4038-0241-8BFC-B07F5B780939}" type="slidenum">
              <a:rPr lang="en-US" smtClean="0"/>
              <a:t>‹#›</a:t>
            </a:fld>
            <a:endParaRPr lang="en-US"/>
          </a:p>
        </p:txBody>
      </p:sp>
    </p:spTree>
    <p:extLst>
      <p:ext uri="{BB962C8B-B14F-4D97-AF65-F5344CB8AC3E}">
        <p14:creationId xmlns:p14="http://schemas.microsoft.com/office/powerpoint/2010/main" val="1871568080"/>
      </p:ext>
    </p:extLst>
  </p:cSld>
  <p:clrMapOvr>
    <a:masterClrMapping/>
  </p:clrMapOvr>
  <p:transition spd="slow">
    <p:wipe dir="r"/>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A225E07-A402-3947-A121-59755C39D303}" type="datetime1">
              <a:rPr lang="en-US" smtClean="0"/>
              <a:t>5/21/16</a:t>
            </a:fld>
            <a:endParaRPr lang="en-US"/>
          </a:p>
        </p:txBody>
      </p:sp>
      <p:sp>
        <p:nvSpPr>
          <p:cNvPr id="5" name="Footer Placeholder 4"/>
          <p:cNvSpPr>
            <a:spLocks noGrp="1"/>
          </p:cNvSpPr>
          <p:nvPr>
            <p:ph type="ftr" sz="quarter" idx="11"/>
          </p:nvPr>
        </p:nvSpPr>
        <p:spPr/>
        <p:txBody>
          <a:bodyPr/>
          <a:lstStyle/>
          <a:p>
            <a:r>
              <a:rPr lang="en-US" dirty="0" smtClean="0"/>
              <a:t>© 2014 by Living on the Edge, Inc. All rights reserved.</a:t>
            </a:r>
          </a:p>
        </p:txBody>
      </p:sp>
      <p:sp>
        <p:nvSpPr>
          <p:cNvPr id="6" name="Slide Number Placeholder 5"/>
          <p:cNvSpPr>
            <a:spLocks noGrp="1"/>
          </p:cNvSpPr>
          <p:nvPr>
            <p:ph type="sldNum" sz="quarter" idx="12"/>
          </p:nvPr>
        </p:nvSpPr>
        <p:spPr/>
        <p:txBody>
          <a:bodyPr/>
          <a:lstStyle/>
          <a:p>
            <a:fld id="{7FE778FD-4038-0241-8BFC-B07F5B780939}" type="slidenum">
              <a:rPr lang="en-US" smtClean="0"/>
              <a:t>‹#›</a:t>
            </a:fld>
            <a:endParaRPr lang="en-US"/>
          </a:p>
        </p:txBody>
      </p:sp>
    </p:spTree>
    <p:extLst>
      <p:ext uri="{BB962C8B-B14F-4D97-AF65-F5344CB8AC3E}">
        <p14:creationId xmlns:p14="http://schemas.microsoft.com/office/powerpoint/2010/main" val="2166111210"/>
      </p:ext>
    </p:extLst>
  </p:cSld>
  <p:clrMapOvr>
    <a:masterClrMapping/>
  </p:clrMapOvr>
  <p:transition spd="slow">
    <p:wipe dir="r"/>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503036"/>
            <a:ext cx="2057400" cy="585331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503036"/>
            <a:ext cx="6019800" cy="585331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CAAC5B4-1079-3B40-8A49-F82F9369C7B2}" type="datetime1">
              <a:rPr lang="en-US" smtClean="0"/>
              <a:t>5/21/16</a:t>
            </a:fld>
            <a:endParaRPr lang="en-US"/>
          </a:p>
        </p:txBody>
      </p:sp>
      <p:sp>
        <p:nvSpPr>
          <p:cNvPr id="5" name="Footer Placeholder 4"/>
          <p:cNvSpPr>
            <a:spLocks noGrp="1"/>
          </p:cNvSpPr>
          <p:nvPr>
            <p:ph type="ftr" sz="quarter" idx="11"/>
          </p:nvPr>
        </p:nvSpPr>
        <p:spPr/>
        <p:txBody>
          <a:bodyPr/>
          <a:lstStyle/>
          <a:p>
            <a:r>
              <a:rPr lang="en-US" dirty="0" smtClean="0"/>
              <a:t>© 2014 by Living on the Edge, Inc. All rights reserved.</a:t>
            </a:r>
          </a:p>
        </p:txBody>
      </p:sp>
      <p:sp>
        <p:nvSpPr>
          <p:cNvPr id="6" name="Slide Number Placeholder 5"/>
          <p:cNvSpPr>
            <a:spLocks noGrp="1"/>
          </p:cNvSpPr>
          <p:nvPr>
            <p:ph type="sldNum" sz="quarter" idx="12"/>
          </p:nvPr>
        </p:nvSpPr>
        <p:spPr/>
        <p:txBody>
          <a:bodyPr/>
          <a:lstStyle/>
          <a:p>
            <a:fld id="{7FE778FD-4038-0241-8BFC-B07F5B780939}" type="slidenum">
              <a:rPr lang="en-US" smtClean="0"/>
              <a:t>‹#›</a:t>
            </a:fld>
            <a:endParaRPr lang="en-US"/>
          </a:p>
        </p:txBody>
      </p:sp>
    </p:spTree>
    <p:extLst>
      <p:ext uri="{BB962C8B-B14F-4D97-AF65-F5344CB8AC3E}">
        <p14:creationId xmlns:p14="http://schemas.microsoft.com/office/powerpoint/2010/main" val="852741903"/>
      </p:ext>
    </p:extLst>
  </p:cSld>
  <p:clrMapOvr>
    <a:masterClrMapping/>
  </p:clrMapOvr>
  <p:transition spd="slow">
    <p:wipe dir="r"/>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D956E18-E31E-D840-9792-22CFB85FD15F}" type="datetimeFigureOut">
              <a:rPr lang="en-US" smtClean="0">
                <a:solidFill>
                  <a:prstClr val="black">
                    <a:tint val="75000"/>
                  </a:prstClr>
                </a:solidFill>
                <a:latin typeface="Calibri"/>
              </a:rPr>
              <a:pPr/>
              <a:t>5/21/16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88EC5E6-16B4-A441-B5DF-85515A6ED98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817527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D956E18-E31E-D840-9792-22CFB85FD15F}" type="datetimeFigureOut">
              <a:rPr lang="en-US" smtClean="0">
                <a:solidFill>
                  <a:prstClr val="black">
                    <a:tint val="75000"/>
                  </a:prstClr>
                </a:solidFill>
                <a:latin typeface="Calibri"/>
              </a:rPr>
              <a:pPr/>
              <a:t>5/21/16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88EC5E6-16B4-A441-B5DF-85515A6ED98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279551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D956E18-E31E-D840-9792-22CFB85FD15F}" type="datetimeFigureOut">
              <a:rPr lang="en-US" smtClean="0">
                <a:solidFill>
                  <a:prstClr val="black">
                    <a:tint val="75000"/>
                  </a:prstClr>
                </a:solidFill>
                <a:latin typeface="Calibri"/>
              </a:rPr>
              <a:pPr/>
              <a:t>5/21/16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88EC5E6-16B4-A441-B5DF-85515A6ED98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400038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D956E18-E31E-D840-9792-22CFB85FD15F}" type="datetimeFigureOut">
              <a:rPr lang="en-US" smtClean="0">
                <a:solidFill>
                  <a:prstClr val="black">
                    <a:tint val="75000"/>
                  </a:prstClr>
                </a:solidFill>
                <a:latin typeface="Calibri"/>
              </a:rPr>
              <a:pPr/>
              <a:t>5/21/16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988EC5E6-16B4-A441-B5DF-85515A6ED98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372249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D956E18-E31E-D840-9792-22CFB85FD15F}" type="datetimeFigureOut">
              <a:rPr lang="en-US" smtClean="0">
                <a:solidFill>
                  <a:prstClr val="black">
                    <a:tint val="75000"/>
                  </a:prstClr>
                </a:solidFill>
                <a:latin typeface="Calibri"/>
              </a:rPr>
              <a:pPr/>
              <a:t>5/21/16</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988EC5E6-16B4-A441-B5DF-85515A6ED98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490678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D956E18-E31E-D840-9792-22CFB85FD15F}" type="datetimeFigureOut">
              <a:rPr lang="en-US" smtClean="0">
                <a:solidFill>
                  <a:prstClr val="black">
                    <a:tint val="75000"/>
                  </a:prstClr>
                </a:solidFill>
                <a:latin typeface="Calibri"/>
              </a:rPr>
              <a:pPr/>
              <a:t>5/21/16</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988EC5E6-16B4-A441-B5DF-85515A6ED98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723385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D956E18-E31E-D840-9792-22CFB85FD15F}" type="datetimeFigureOut">
              <a:rPr lang="en-US" smtClean="0">
                <a:solidFill>
                  <a:prstClr val="black">
                    <a:tint val="75000"/>
                  </a:prstClr>
                </a:solidFill>
                <a:latin typeface="Calibri"/>
              </a:rPr>
              <a:pPr/>
              <a:t>5/21/16</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988EC5E6-16B4-A441-B5DF-85515A6ED98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491378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D956E18-E31E-D840-9792-22CFB85FD15F}" type="datetimeFigureOut">
              <a:rPr lang="en-US" smtClean="0">
                <a:solidFill>
                  <a:prstClr val="black">
                    <a:tint val="75000"/>
                  </a:prstClr>
                </a:solidFill>
                <a:latin typeface="Calibri"/>
              </a:rPr>
              <a:pPr/>
              <a:t>5/21/16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988EC5E6-16B4-A441-B5DF-85515A6ED98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811397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4730562-EF6D-2B42-BB92-02CB1828F7A3}" type="datetime1">
              <a:rPr lang="en-US" smtClean="0"/>
              <a:t>5/21/16</a:t>
            </a:fld>
            <a:endParaRPr lang="en-US"/>
          </a:p>
        </p:txBody>
      </p:sp>
      <p:sp>
        <p:nvSpPr>
          <p:cNvPr id="5" name="Footer Placeholder 4"/>
          <p:cNvSpPr>
            <a:spLocks noGrp="1"/>
          </p:cNvSpPr>
          <p:nvPr>
            <p:ph type="ftr" sz="quarter" idx="11"/>
          </p:nvPr>
        </p:nvSpPr>
        <p:spPr/>
        <p:txBody>
          <a:bodyPr/>
          <a:lstStyle/>
          <a:p>
            <a:r>
              <a:rPr lang="en-US" dirty="0" smtClean="0"/>
              <a:t>© 2014 by Living on the Edge, Inc. All rights reserved.</a:t>
            </a:r>
          </a:p>
        </p:txBody>
      </p:sp>
      <p:sp>
        <p:nvSpPr>
          <p:cNvPr id="6" name="Slide Number Placeholder 5"/>
          <p:cNvSpPr>
            <a:spLocks noGrp="1"/>
          </p:cNvSpPr>
          <p:nvPr>
            <p:ph type="sldNum" sz="quarter" idx="12"/>
          </p:nvPr>
        </p:nvSpPr>
        <p:spPr/>
        <p:txBody>
          <a:bodyPr/>
          <a:lstStyle/>
          <a:p>
            <a:fld id="{7FE778FD-4038-0241-8BFC-B07F5B780939}" type="slidenum">
              <a:rPr lang="en-US" smtClean="0"/>
              <a:t>‹#›</a:t>
            </a:fld>
            <a:endParaRPr lang="en-US"/>
          </a:p>
        </p:txBody>
      </p:sp>
    </p:spTree>
    <p:extLst>
      <p:ext uri="{BB962C8B-B14F-4D97-AF65-F5344CB8AC3E}">
        <p14:creationId xmlns:p14="http://schemas.microsoft.com/office/powerpoint/2010/main" val="2184055872"/>
      </p:ext>
    </p:extLst>
  </p:cSld>
  <p:clrMapOvr>
    <a:masterClrMapping/>
  </p:clrMapOvr>
  <p:transition spd="slow">
    <p:wipe dir="r"/>
  </p:transition>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D956E18-E31E-D840-9792-22CFB85FD15F}" type="datetimeFigureOut">
              <a:rPr lang="en-US" smtClean="0">
                <a:solidFill>
                  <a:prstClr val="black">
                    <a:tint val="75000"/>
                  </a:prstClr>
                </a:solidFill>
                <a:latin typeface="Calibri"/>
              </a:rPr>
              <a:pPr/>
              <a:t>5/21/16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988EC5E6-16B4-A441-B5DF-85515A6ED98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7230453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D956E18-E31E-D840-9792-22CFB85FD15F}" type="datetimeFigureOut">
              <a:rPr lang="en-US" smtClean="0">
                <a:solidFill>
                  <a:prstClr val="black">
                    <a:tint val="75000"/>
                  </a:prstClr>
                </a:solidFill>
                <a:latin typeface="Calibri"/>
              </a:rPr>
              <a:pPr/>
              <a:t>5/21/16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88EC5E6-16B4-A441-B5DF-85515A6ED98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863921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D956E18-E31E-D840-9792-22CFB85FD15F}" type="datetimeFigureOut">
              <a:rPr lang="en-US" smtClean="0">
                <a:solidFill>
                  <a:prstClr val="black">
                    <a:tint val="75000"/>
                  </a:prstClr>
                </a:solidFill>
                <a:latin typeface="Calibri"/>
              </a:rPr>
              <a:pPr/>
              <a:t>5/21/16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88EC5E6-16B4-A441-B5DF-85515A6ED98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0579790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D956E18-E31E-D840-9792-22CFB85FD15F}" type="datetimeFigureOut">
              <a:rPr lang="en-US" smtClean="0">
                <a:solidFill>
                  <a:prstClr val="black">
                    <a:tint val="75000"/>
                  </a:prstClr>
                </a:solidFill>
                <a:latin typeface="Calibri"/>
              </a:rPr>
              <a:pPr/>
              <a:t>5/21/16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88EC5E6-16B4-A441-B5DF-85515A6ED98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817527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D956E18-E31E-D840-9792-22CFB85FD15F}" type="datetimeFigureOut">
              <a:rPr lang="en-US" smtClean="0">
                <a:solidFill>
                  <a:prstClr val="black">
                    <a:tint val="75000"/>
                  </a:prstClr>
                </a:solidFill>
                <a:latin typeface="Calibri"/>
              </a:rPr>
              <a:pPr/>
              <a:t>5/21/16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88EC5E6-16B4-A441-B5DF-85515A6ED98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2795510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D956E18-E31E-D840-9792-22CFB85FD15F}" type="datetimeFigureOut">
              <a:rPr lang="en-US" smtClean="0">
                <a:solidFill>
                  <a:prstClr val="black">
                    <a:tint val="75000"/>
                  </a:prstClr>
                </a:solidFill>
                <a:latin typeface="Calibri"/>
              </a:rPr>
              <a:pPr/>
              <a:t>5/21/16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88EC5E6-16B4-A441-B5DF-85515A6ED98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4000386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D956E18-E31E-D840-9792-22CFB85FD15F}" type="datetimeFigureOut">
              <a:rPr lang="en-US" smtClean="0">
                <a:solidFill>
                  <a:prstClr val="black">
                    <a:tint val="75000"/>
                  </a:prstClr>
                </a:solidFill>
                <a:latin typeface="Calibri"/>
              </a:rPr>
              <a:pPr/>
              <a:t>5/21/16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988EC5E6-16B4-A441-B5DF-85515A6ED98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372249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D956E18-E31E-D840-9792-22CFB85FD15F}" type="datetimeFigureOut">
              <a:rPr lang="en-US" smtClean="0">
                <a:solidFill>
                  <a:prstClr val="black">
                    <a:tint val="75000"/>
                  </a:prstClr>
                </a:solidFill>
                <a:latin typeface="Calibri"/>
              </a:rPr>
              <a:pPr/>
              <a:t>5/21/16</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988EC5E6-16B4-A441-B5DF-85515A6ED98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4906787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D956E18-E31E-D840-9792-22CFB85FD15F}" type="datetimeFigureOut">
              <a:rPr lang="en-US" smtClean="0">
                <a:solidFill>
                  <a:prstClr val="black">
                    <a:tint val="75000"/>
                  </a:prstClr>
                </a:solidFill>
                <a:latin typeface="Calibri"/>
              </a:rPr>
              <a:pPr/>
              <a:t>5/21/16</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988EC5E6-16B4-A441-B5DF-85515A6ED98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723385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D956E18-E31E-D840-9792-22CFB85FD15F}" type="datetimeFigureOut">
              <a:rPr lang="en-US" smtClean="0">
                <a:solidFill>
                  <a:prstClr val="black">
                    <a:tint val="75000"/>
                  </a:prstClr>
                </a:solidFill>
                <a:latin typeface="Calibri"/>
              </a:rPr>
              <a:pPr/>
              <a:t>5/21/16</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988EC5E6-16B4-A441-B5DF-85515A6ED98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491378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normAutofit/>
          </a:bodyPr>
          <a:lstStyle>
            <a:lvl1pPr algn="l">
              <a:defRPr sz="3600" b="0"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1FCAFC0-F9BC-BD41-8754-5A49FFA01639}" type="datetime1">
              <a:rPr lang="en-US" smtClean="0"/>
              <a:t>5/21/16</a:t>
            </a:fld>
            <a:endParaRPr lang="en-US"/>
          </a:p>
        </p:txBody>
      </p:sp>
      <p:sp>
        <p:nvSpPr>
          <p:cNvPr id="5" name="Footer Placeholder 4"/>
          <p:cNvSpPr>
            <a:spLocks noGrp="1"/>
          </p:cNvSpPr>
          <p:nvPr>
            <p:ph type="ftr" sz="quarter" idx="11"/>
          </p:nvPr>
        </p:nvSpPr>
        <p:spPr/>
        <p:txBody>
          <a:bodyPr/>
          <a:lstStyle/>
          <a:p>
            <a:r>
              <a:rPr lang="en-US" dirty="0" smtClean="0"/>
              <a:t>© 2014 by Living on the Edge, Inc. All rights reserved.</a:t>
            </a:r>
          </a:p>
        </p:txBody>
      </p:sp>
      <p:sp>
        <p:nvSpPr>
          <p:cNvPr id="6" name="Slide Number Placeholder 5"/>
          <p:cNvSpPr>
            <a:spLocks noGrp="1"/>
          </p:cNvSpPr>
          <p:nvPr>
            <p:ph type="sldNum" sz="quarter" idx="12"/>
          </p:nvPr>
        </p:nvSpPr>
        <p:spPr/>
        <p:txBody>
          <a:bodyPr/>
          <a:lstStyle/>
          <a:p>
            <a:fld id="{7FE778FD-4038-0241-8BFC-B07F5B780939}" type="slidenum">
              <a:rPr lang="en-US" smtClean="0"/>
              <a:t>‹#›</a:t>
            </a:fld>
            <a:endParaRPr lang="en-US"/>
          </a:p>
        </p:txBody>
      </p:sp>
    </p:spTree>
    <p:extLst>
      <p:ext uri="{BB962C8B-B14F-4D97-AF65-F5344CB8AC3E}">
        <p14:creationId xmlns:p14="http://schemas.microsoft.com/office/powerpoint/2010/main" val="3205476311"/>
      </p:ext>
    </p:extLst>
  </p:cSld>
  <p:clrMapOvr>
    <a:masterClrMapping/>
  </p:clrMapOvr>
  <p:transition spd="slow">
    <p:wipe dir="r"/>
  </p:transition>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D956E18-E31E-D840-9792-22CFB85FD15F}" type="datetimeFigureOut">
              <a:rPr lang="en-US" smtClean="0">
                <a:solidFill>
                  <a:prstClr val="black">
                    <a:tint val="75000"/>
                  </a:prstClr>
                </a:solidFill>
                <a:latin typeface="Calibri"/>
              </a:rPr>
              <a:pPr/>
              <a:t>5/21/16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988EC5E6-16B4-A441-B5DF-85515A6ED98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811397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D956E18-E31E-D840-9792-22CFB85FD15F}" type="datetimeFigureOut">
              <a:rPr lang="en-US" smtClean="0">
                <a:solidFill>
                  <a:prstClr val="black">
                    <a:tint val="75000"/>
                  </a:prstClr>
                </a:solidFill>
                <a:latin typeface="Calibri"/>
              </a:rPr>
              <a:pPr/>
              <a:t>5/21/16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988EC5E6-16B4-A441-B5DF-85515A6ED98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72304539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D956E18-E31E-D840-9792-22CFB85FD15F}" type="datetimeFigureOut">
              <a:rPr lang="en-US" smtClean="0">
                <a:solidFill>
                  <a:prstClr val="black">
                    <a:tint val="75000"/>
                  </a:prstClr>
                </a:solidFill>
                <a:latin typeface="Calibri"/>
              </a:rPr>
              <a:pPr/>
              <a:t>5/21/16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88EC5E6-16B4-A441-B5DF-85515A6ED98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8639216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D956E18-E31E-D840-9792-22CFB85FD15F}" type="datetimeFigureOut">
              <a:rPr lang="en-US" smtClean="0">
                <a:solidFill>
                  <a:prstClr val="black">
                    <a:tint val="75000"/>
                  </a:prstClr>
                </a:solidFill>
                <a:latin typeface="Calibri"/>
              </a:rPr>
              <a:pPr/>
              <a:t>5/21/16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88EC5E6-16B4-A441-B5DF-85515A6ED98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0579790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0DBD059-E847-CC40-BAD5-46BEC458BF3B}" type="datetime1">
              <a:rPr lang="en-US" smtClean="0"/>
              <a:t>5/21/16</a:t>
            </a:fld>
            <a:endParaRPr lang="en-US"/>
          </a:p>
        </p:txBody>
      </p:sp>
      <p:sp>
        <p:nvSpPr>
          <p:cNvPr id="6" name="Footer Placeholder 5"/>
          <p:cNvSpPr>
            <a:spLocks noGrp="1"/>
          </p:cNvSpPr>
          <p:nvPr>
            <p:ph type="ftr" sz="quarter" idx="11"/>
          </p:nvPr>
        </p:nvSpPr>
        <p:spPr/>
        <p:txBody>
          <a:bodyPr/>
          <a:lstStyle/>
          <a:p>
            <a:r>
              <a:rPr lang="en-US" dirty="0" smtClean="0"/>
              <a:t>© 2014 by Living on the Edge, Inc. All rights reserved.</a:t>
            </a:r>
          </a:p>
        </p:txBody>
      </p:sp>
      <p:sp>
        <p:nvSpPr>
          <p:cNvPr id="7" name="Slide Number Placeholder 6"/>
          <p:cNvSpPr>
            <a:spLocks noGrp="1"/>
          </p:cNvSpPr>
          <p:nvPr>
            <p:ph type="sldNum" sz="quarter" idx="12"/>
          </p:nvPr>
        </p:nvSpPr>
        <p:spPr/>
        <p:txBody>
          <a:bodyPr/>
          <a:lstStyle/>
          <a:p>
            <a:fld id="{7FE778FD-4038-0241-8BFC-B07F5B780939}" type="slidenum">
              <a:rPr lang="en-US" smtClean="0"/>
              <a:t>‹#›</a:t>
            </a:fld>
            <a:endParaRPr lang="en-US"/>
          </a:p>
        </p:txBody>
      </p:sp>
    </p:spTree>
    <p:extLst>
      <p:ext uri="{BB962C8B-B14F-4D97-AF65-F5344CB8AC3E}">
        <p14:creationId xmlns:p14="http://schemas.microsoft.com/office/powerpoint/2010/main" val="2466601649"/>
      </p:ext>
    </p:extLst>
  </p:cSld>
  <p:clrMapOvr>
    <a:masterClrMapping/>
  </p:clrMapOvr>
  <p:transition spd="slow">
    <p:wipe dir="r"/>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p:spPr>
        <p:txBody>
          <a:bodyPr>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0E5A6D2-BCB1-AB4B-9093-2852FDB27493}" type="datetime1">
              <a:rPr lang="en-US" smtClean="0"/>
              <a:t>5/21/16</a:t>
            </a:fld>
            <a:endParaRPr lang="en-US"/>
          </a:p>
        </p:txBody>
      </p:sp>
      <p:sp>
        <p:nvSpPr>
          <p:cNvPr id="8" name="Footer Placeholder 7"/>
          <p:cNvSpPr>
            <a:spLocks noGrp="1"/>
          </p:cNvSpPr>
          <p:nvPr>
            <p:ph type="ftr" sz="quarter" idx="11"/>
          </p:nvPr>
        </p:nvSpPr>
        <p:spPr/>
        <p:txBody>
          <a:bodyPr/>
          <a:lstStyle/>
          <a:p>
            <a:r>
              <a:rPr lang="en-US" dirty="0" smtClean="0"/>
              <a:t>© 2014 by Living on the Edge, Inc. All rights reserved.</a:t>
            </a:r>
          </a:p>
        </p:txBody>
      </p:sp>
      <p:sp>
        <p:nvSpPr>
          <p:cNvPr id="9" name="Slide Number Placeholder 8"/>
          <p:cNvSpPr>
            <a:spLocks noGrp="1"/>
          </p:cNvSpPr>
          <p:nvPr>
            <p:ph type="sldNum" sz="quarter" idx="12"/>
          </p:nvPr>
        </p:nvSpPr>
        <p:spPr/>
        <p:txBody>
          <a:bodyPr/>
          <a:lstStyle/>
          <a:p>
            <a:fld id="{7FE778FD-4038-0241-8BFC-B07F5B780939}" type="slidenum">
              <a:rPr lang="en-US" smtClean="0"/>
              <a:t>‹#›</a:t>
            </a:fld>
            <a:endParaRPr lang="en-US"/>
          </a:p>
        </p:txBody>
      </p:sp>
    </p:spTree>
    <p:extLst>
      <p:ext uri="{BB962C8B-B14F-4D97-AF65-F5344CB8AC3E}">
        <p14:creationId xmlns:p14="http://schemas.microsoft.com/office/powerpoint/2010/main" val="1407753083"/>
      </p:ext>
    </p:extLst>
  </p:cSld>
  <p:clrMapOvr>
    <a:masterClrMapping/>
  </p:clrMapOvr>
  <p:transition spd="slow">
    <p:wipe dir="r"/>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15BB1EA-79B1-9F48-A21B-E0A69109EB86}" type="datetime1">
              <a:rPr lang="en-US" smtClean="0"/>
              <a:t>5/21/16</a:t>
            </a:fld>
            <a:endParaRPr lang="en-US"/>
          </a:p>
        </p:txBody>
      </p:sp>
      <p:sp>
        <p:nvSpPr>
          <p:cNvPr id="4" name="Footer Placeholder 3"/>
          <p:cNvSpPr>
            <a:spLocks noGrp="1"/>
          </p:cNvSpPr>
          <p:nvPr>
            <p:ph type="ftr" sz="quarter" idx="11"/>
          </p:nvPr>
        </p:nvSpPr>
        <p:spPr/>
        <p:txBody>
          <a:bodyPr/>
          <a:lstStyle/>
          <a:p>
            <a:r>
              <a:rPr lang="en-US" dirty="0" smtClean="0"/>
              <a:t>© 2014 by Living on the Edge, Inc. All rights reserved.</a:t>
            </a:r>
          </a:p>
        </p:txBody>
      </p:sp>
      <p:sp>
        <p:nvSpPr>
          <p:cNvPr id="5" name="Slide Number Placeholder 4"/>
          <p:cNvSpPr>
            <a:spLocks noGrp="1"/>
          </p:cNvSpPr>
          <p:nvPr>
            <p:ph type="sldNum" sz="quarter" idx="12"/>
          </p:nvPr>
        </p:nvSpPr>
        <p:spPr/>
        <p:txBody>
          <a:bodyPr/>
          <a:lstStyle/>
          <a:p>
            <a:fld id="{7FE778FD-4038-0241-8BFC-B07F5B780939}" type="slidenum">
              <a:rPr lang="en-US" smtClean="0"/>
              <a:t>‹#›</a:t>
            </a:fld>
            <a:endParaRPr lang="en-US"/>
          </a:p>
        </p:txBody>
      </p:sp>
    </p:spTree>
    <p:extLst>
      <p:ext uri="{BB962C8B-B14F-4D97-AF65-F5344CB8AC3E}">
        <p14:creationId xmlns:p14="http://schemas.microsoft.com/office/powerpoint/2010/main" val="649679204"/>
      </p:ext>
    </p:extLst>
  </p:cSld>
  <p:clrMapOvr>
    <a:masterClrMapping/>
  </p:clrMapOvr>
  <p:transition spd="slow">
    <p:wipe dir="r"/>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1D28DB-D11C-7143-A927-13A95070AAE5}" type="datetime1">
              <a:rPr lang="en-US" smtClean="0"/>
              <a:t>5/21/16</a:t>
            </a:fld>
            <a:endParaRPr lang="en-US"/>
          </a:p>
        </p:txBody>
      </p:sp>
      <p:sp>
        <p:nvSpPr>
          <p:cNvPr id="3" name="Footer Placeholder 2"/>
          <p:cNvSpPr>
            <a:spLocks noGrp="1"/>
          </p:cNvSpPr>
          <p:nvPr>
            <p:ph type="ftr" sz="quarter" idx="11"/>
          </p:nvPr>
        </p:nvSpPr>
        <p:spPr/>
        <p:txBody>
          <a:bodyPr/>
          <a:lstStyle/>
          <a:p>
            <a:r>
              <a:rPr lang="en-US" dirty="0" smtClean="0"/>
              <a:t>© 2014 by Living on the Edge, Inc. All rights reserved.</a:t>
            </a:r>
          </a:p>
        </p:txBody>
      </p:sp>
      <p:sp>
        <p:nvSpPr>
          <p:cNvPr id="4" name="Slide Number Placeholder 3"/>
          <p:cNvSpPr>
            <a:spLocks noGrp="1"/>
          </p:cNvSpPr>
          <p:nvPr>
            <p:ph type="sldNum" sz="quarter" idx="12"/>
          </p:nvPr>
        </p:nvSpPr>
        <p:spPr/>
        <p:txBody>
          <a:bodyPr/>
          <a:lstStyle/>
          <a:p>
            <a:fld id="{7FE778FD-4038-0241-8BFC-B07F5B780939}" type="slidenum">
              <a:rPr lang="en-US" smtClean="0"/>
              <a:t>‹#›</a:t>
            </a:fld>
            <a:endParaRPr lang="en-US"/>
          </a:p>
        </p:txBody>
      </p:sp>
    </p:spTree>
    <p:extLst>
      <p:ext uri="{BB962C8B-B14F-4D97-AF65-F5344CB8AC3E}">
        <p14:creationId xmlns:p14="http://schemas.microsoft.com/office/powerpoint/2010/main" val="3818189440"/>
      </p:ext>
    </p:extLst>
  </p:cSld>
  <p:clrMapOvr>
    <a:masterClrMapping/>
  </p:clrMapOvr>
  <p:transition spd="slow">
    <p:wipe dir="r"/>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50432"/>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750432"/>
            <a:ext cx="5111750" cy="5375731"/>
          </a:xfrm>
        </p:spPr>
        <p:txBody>
          <a:bodyPr>
            <a:norm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921436"/>
            <a:ext cx="3008313" cy="420472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9C85364-C28B-2C49-8F3C-8011BFE79CA1}" type="datetime1">
              <a:rPr lang="en-US" smtClean="0"/>
              <a:t>5/21/16</a:t>
            </a:fld>
            <a:endParaRPr lang="en-US"/>
          </a:p>
        </p:txBody>
      </p:sp>
      <p:sp>
        <p:nvSpPr>
          <p:cNvPr id="6" name="Footer Placeholder 5"/>
          <p:cNvSpPr>
            <a:spLocks noGrp="1"/>
          </p:cNvSpPr>
          <p:nvPr>
            <p:ph type="ftr" sz="quarter" idx="11"/>
          </p:nvPr>
        </p:nvSpPr>
        <p:spPr/>
        <p:txBody>
          <a:bodyPr/>
          <a:lstStyle/>
          <a:p>
            <a:r>
              <a:rPr lang="en-US" dirty="0" smtClean="0"/>
              <a:t>© 2014 by Living on the Edge, Inc. All rights reserved.</a:t>
            </a:r>
          </a:p>
        </p:txBody>
      </p:sp>
      <p:sp>
        <p:nvSpPr>
          <p:cNvPr id="7" name="Slide Number Placeholder 6"/>
          <p:cNvSpPr>
            <a:spLocks noGrp="1"/>
          </p:cNvSpPr>
          <p:nvPr>
            <p:ph type="sldNum" sz="quarter" idx="12"/>
          </p:nvPr>
        </p:nvSpPr>
        <p:spPr/>
        <p:txBody>
          <a:bodyPr/>
          <a:lstStyle/>
          <a:p>
            <a:fld id="{7FE778FD-4038-0241-8BFC-B07F5B780939}" type="slidenum">
              <a:rPr lang="en-US" smtClean="0"/>
              <a:t>‹#›</a:t>
            </a:fld>
            <a:endParaRPr lang="en-US"/>
          </a:p>
        </p:txBody>
      </p:sp>
    </p:spTree>
    <p:extLst>
      <p:ext uri="{BB962C8B-B14F-4D97-AF65-F5344CB8AC3E}">
        <p14:creationId xmlns:p14="http://schemas.microsoft.com/office/powerpoint/2010/main" val="3977550761"/>
      </p:ext>
    </p:extLst>
  </p:cSld>
  <p:clrMapOvr>
    <a:masterClrMapping/>
  </p:clrMapOvr>
  <p:transition spd="slow">
    <p:wipe dir="r"/>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2FA85FB-1DF6-4F4B-B093-65602C896602}" type="datetime1">
              <a:rPr lang="en-US" smtClean="0"/>
              <a:t>5/21/16</a:t>
            </a:fld>
            <a:endParaRPr lang="en-US"/>
          </a:p>
        </p:txBody>
      </p:sp>
      <p:sp>
        <p:nvSpPr>
          <p:cNvPr id="6" name="Footer Placeholder 5"/>
          <p:cNvSpPr>
            <a:spLocks noGrp="1"/>
          </p:cNvSpPr>
          <p:nvPr>
            <p:ph type="ftr" sz="quarter" idx="11"/>
          </p:nvPr>
        </p:nvSpPr>
        <p:spPr/>
        <p:txBody>
          <a:bodyPr/>
          <a:lstStyle/>
          <a:p>
            <a:r>
              <a:rPr lang="en-US" dirty="0" smtClean="0"/>
              <a:t>© 2014 by Living on the Edge, Inc. All rights reserved.</a:t>
            </a:r>
          </a:p>
        </p:txBody>
      </p:sp>
      <p:sp>
        <p:nvSpPr>
          <p:cNvPr id="7" name="Slide Number Placeholder 6"/>
          <p:cNvSpPr>
            <a:spLocks noGrp="1"/>
          </p:cNvSpPr>
          <p:nvPr>
            <p:ph type="sldNum" sz="quarter" idx="12"/>
          </p:nvPr>
        </p:nvSpPr>
        <p:spPr/>
        <p:txBody>
          <a:bodyPr/>
          <a:lstStyle/>
          <a:p>
            <a:fld id="{7FE778FD-4038-0241-8BFC-B07F5B780939}" type="slidenum">
              <a:rPr lang="en-US" smtClean="0"/>
              <a:t>‹#›</a:t>
            </a:fld>
            <a:endParaRPr lang="en-US"/>
          </a:p>
        </p:txBody>
      </p:sp>
    </p:spTree>
    <p:extLst>
      <p:ext uri="{BB962C8B-B14F-4D97-AF65-F5344CB8AC3E}">
        <p14:creationId xmlns:p14="http://schemas.microsoft.com/office/powerpoint/2010/main" val="3057964931"/>
      </p:ext>
    </p:extLst>
  </p:cSld>
  <p:clrMapOvr>
    <a:masterClrMapping/>
  </p:clrMapOvr>
  <p:transition spd="slow">
    <p:wipe dir="r"/>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9" name="Rectangle 8"/>
          <p:cNvSpPr/>
          <p:nvPr userDrawn="1"/>
        </p:nvSpPr>
        <p:spPr>
          <a:xfrm>
            <a:off x="0" y="0"/>
            <a:ext cx="9144000" cy="501650"/>
          </a:xfrm>
          <a:prstGeom prst="rect">
            <a:avLst/>
          </a:prstGeom>
          <a:solidFill>
            <a:schemeClr val="bg2">
              <a:lumMod val="75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7" name="Rectangle 6"/>
          <p:cNvSpPr/>
          <p:nvPr userDrawn="1"/>
        </p:nvSpPr>
        <p:spPr>
          <a:xfrm>
            <a:off x="0" y="6356350"/>
            <a:ext cx="9144000" cy="501650"/>
          </a:xfrm>
          <a:prstGeom prst="rect">
            <a:avLst/>
          </a:prstGeom>
          <a:solidFill>
            <a:srgbClr val="C4BD97"/>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6" name="Slide Number Placeholder 5"/>
          <p:cNvSpPr>
            <a:spLocks noGrp="1"/>
          </p:cNvSpPr>
          <p:nvPr>
            <p:ph type="sldNum" sz="quarter" idx="4"/>
          </p:nvPr>
        </p:nvSpPr>
        <p:spPr>
          <a:xfrm>
            <a:off x="8016206" y="6356350"/>
            <a:ext cx="670594" cy="365125"/>
          </a:xfrm>
          <a:prstGeom prst="rect">
            <a:avLst/>
          </a:prstGeom>
        </p:spPr>
        <p:txBody>
          <a:bodyPr vert="horz" lIns="91440" tIns="45720" rIns="91440" bIns="45720" rtlCol="0" anchor="ctr"/>
          <a:lstStyle>
            <a:lvl1pPr algn="r">
              <a:defRPr sz="1200">
                <a:solidFill>
                  <a:srgbClr val="7F7F7F"/>
                </a:solidFill>
              </a:defRPr>
            </a:lvl1pPr>
          </a:lstStyle>
          <a:p>
            <a:fld id="{7FE778FD-4038-0241-8BFC-B07F5B780939}" type="slidenum">
              <a:rPr lang="en-US" smtClean="0"/>
              <a:pPr/>
              <a:t>‹#›</a:t>
            </a:fld>
            <a:endParaRPr lang="en-US" dirty="0"/>
          </a:p>
        </p:txBody>
      </p:sp>
      <p:sp>
        <p:nvSpPr>
          <p:cNvPr id="4" name="Date Placeholder 3"/>
          <p:cNvSpPr>
            <a:spLocks noGrp="1"/>
          </p:cNvSpPr>
          <p:nvPr>
            <p:ph type="dt" sz="half" idx="2"/>
          </p:nvPr>
        </p:nvSpPr>
        <p:spPr>
          <a:xfrm>
            <a:off x="5882606" y="6356350"/>
            <a:ext cx="2133600" cy="365125"/>
          </a:xfrm>
          <a:prstGeom prst="rect">
            <a:avLst/>
          </a:prstGeom>
        </p:spPr>
        <p:txBody>
          <a:bodyPr vert="horz" lIns="91440" tIns="45720" rIns="91440" bIns="45720" rtlCol="0" anchor="ctr"/>
          <a:lstStyle>
            <a:lvl1pPr algn="l">
              <a:defRPr sz="1200">
                <a:solidFill>
                  <a:srgbClr val="7F7F7F"/>
                </a:solidFill>
              </a:defRPr>
            </a:lvl1pPr>
          </a:lstStyle>
          <a:p>
            <a:fld id="{089755AD-1345-8044-A923-028E90F36E61}" type="datetime1">
              <a:rPr lang="en-US" smtClean="0"/>
              <a:t>5/21/16</a:t>
            </a:fld>
            <a:endParaRPr lang="en-US" dirty="0"/>
          </a:p>
        </p:txBody>
      </p:sp>
      <p:sp>
        <p:nvSpPr>
          <p:cNvPr id="5" name="Footer Placeholder 4"/>
          <p:cNvSpPr>
            <a:spLocks noGrp="1"/>
          </p:cNvSpPr>
          <p:nvPr>
            <p:ph type="ftr" sz="quarter" idx="3"/>
          </p:nvPr>
        </p:nvSpPr>
        <p:spPr>
          <a:xfrm>
            <a:off x="457200" y="6481753"/>
            <a:ext cx="4631276" cy="239722"/>
          </a:xfrm>
          <a:prstGeom prst="rect">
            <a:avLst/>
          </a:prstGeom>
        </p:spPr>
        <p:txBody>
          <a:bodyPr vert="horz" lIns="91440" tIns="45720" rIns="91440" bIns="45720" rtlCol="0" anchor="b"/>
          <a:lstStyle>
            <a:lvl1pPr algn="l">
              <a:defRPr sz="600">
                <a:solidFill>
                  <a:schemeClr val="bg1">
                    <a:lumMod val="50000"/>
                  </a:schemeClr>
                </a:solidFill>
              </a:defRPr>
            </a:lvl1pPr>
          </a:lstStyle>
          <a:p>
            <a:r>
              <a:rPr lang="en-US" dirty="0" smtClean="0"/>
              <a:t>© 2014 by Living on the Edge, Inc. All rights reserved.</a:t>
            </a:r>
          </a:p>
        </p:txBody>
      </p:sp>
      <p:sp>
        <p:nvSpPr>
          <p:cNvPr id="2" name="Title Placeholder 1"/>
          <p:cNvSpPr>
            <a:spLocks noGrp="1"/>
          </p:cNvSpPr>
          <p:nvPr>
            <p:ph type="title"/>
          </p:nvPr>
        </p:nvSpPr>
        <p:spPr>
          <a:xfrm>
            <a:off x="457200" y="332367"/>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7048327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wipe dir="r"/>
  </p:transition>
  <p:timing>
    <p:tnLst>
      <p:par>
        <p:cTn id="1" dur="indefinite" restart="never" nodeType="tmRoot"/>
      </p:par>
    </p:tnLst>
  </p:timing>
  <p:hf sldNum="0" hdr="0" dt="0"/>
  <p:txStyles>
    <p:titleStyle>
      <a:lvl1pPr algn="l" defTabSz="457200" rtl="0" eaLnBrk="1" latinLnBrk="0" hangingPunct="1">
        <a:spcBef>
          <a:spcPct val="0"/>
        </a:spcBef>
        <a:buNone/>
        <a:defRPr sz="4000" kern="1200">
          <a:solidFill>
            <a:srgbClr val="800000"/>
          </a:solidFill>
          <a:latin typeface="Cambria"/>
          <a:ea typeface="+mj-ea"/>
          <a:cs typeface="Cambria"/>
        </a:defRPr>
      </a:lvl1pPr>
    </p:titleStyle>
    <p:bodyStyle>
      <a:lvl1pPr marL="342900" indent="-342900" algn="l" defTabSz="457200" rtl="0" eaLnBrk="1" latinLnBrk="0" hangingPunct="1">
        <a:spcBef>
          <a:spcPct val="20000"/>
        </a:spcBef>
        <a:buFont typeface="Arial"/>
        <a:buChar char="•"/>
        <a:defRPr sz="2400" kern="1200">
          <a:solidFill>
            <a:schemeClr val="tx1"/>
          </a:solidFill>
          <a:latin typeface="Century Gothic"/>
          <a:ea typeface="+mn-ea"/>
          <a:cs typeface="Century Gothic"/>
        </a:defRPr>
      </a:lvl1pPr>
      <a:lvl2pPr marL="742950" indent="-285750" algn="l" defTabSz="457200" rtl="0" eaLnBrk="1" latinLnBrk="0" hangingPunct="1">
        <a:spcBef>
          <a:spcPct val="20000"/>
        </a:spcBef>
        <a:buFont typeface="Arial"/>
        <a:buChar char="–"/>
        <a:defRPr sz="2000" kern="1200">
          <a:solidFill>
            <a:schemeClr val="tx1"/>
          </a:solidFill>
          <a:latin typeface="Century Gothic"/>
          <a:ea typeface="+mn-ea"/>
          <a:cs typeface="Century Gothic"/>
        </a:defRPr>
      </a:lvl2pPr>
      <a:lvl3pPr marL="1143000" indent="-228600" algn="l" defTabSz="457200" rtl="0" eaLnBrk="1" latinLnBrk="0" hangingPunct="1">
        <a:spcBef>
          <a:spcPct val="20000"/>
        </a:spcBef>
        <a:buFont typeface="Arial"/>
        <a:buChar char="•"/>
        <a:defRPr sz="1800" kern="1200">
          <a:solidFill>
            <a:schemeClr val="tx1"/>
          </a:solidFill>
          <a:latin typeface="Century Gothic"/>
          <a:ea typeface="+mn-ea"/>
          <a:cs typeface="Century Gothic"/>
        </a:defRPr>
      </a:lvl3pPr>
      <a:lvl4pPr marL="1600200" indent="-228600" algn="l" defTabSz="457200" rtl="0" eaLnBrk="1" latinLnBrk="0" hangingPunct="1">
        <a:spcBef>
          <a:spcPct val="20000"/>
        </a:spcBef>
        <a:buFont typeface="Arial"/>
        <a:buChar char="–"/>
        <a:defRPr sz="1600" kern="1200">
          <a:solidFill>
            <a:schemeClr val="tx1"/>
          </a:solidFill>
          <a:latin typeface="Century Gothic"/>
          <a:ea typeface="+mn-ea"/>
          <a:cs typeface="Century Gothic"/>
        </a:defRPr>
      </a:lvl4pPr>
      <a:lvl5pPr marL="2057400" indent="-228600" algn="l" defTabSz="457200" rtl="0" eaLnBrk="1" latinLnBrk="0" hangingPunct="1">
        <a:spcBef>
          <a:spcPct val="20000"/>
        </a:spcBef>
        <a:buFont typeface="Arial"/>
        <a:buChar char="»"/>
        <a:defRPr sz="1600" kern="1200">
          <a:solidFill>
            <a:schemeClr val="tx1"/>
          </a:solidFill>
          <a:latin typeface="Century Gothic"/>
          <a:ea typeface="+mn-ea"/>
          <a:cs typeface="Century Gothic"/>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956E18-E31E-D840-9792-22CFB85FD15F}" type="datetimeFigureOut">
              <a:rPr lang="en-US" smtClean="0">
                <a:solidFill>
                  <a:prstClr val="black">
                    <a:tint val="75000"/>
                  </a:prstClr>
                </a:solidFill>
                <a:latin typeface="Calibri"/>
              </a:rPr>
              <a:pPr/>
              <a:t>5/21/16</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8EC5E6-16B4-A441-B5DF-85515A6ED98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3740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956E18-E31E-D840-9792-22CFB85FD15F}" type="datetimeFigureOut">
              <a:rPr lang="en-US" smtClean="0">
                <a:solidFill>
                  <a:prstClr val="black">
                    <a:tint val="75000"/>
                  </a:prstClr>
                </a:solidFill>
                <a:latin typeface="Calibri"/>
              </a:rPr>
              <a:pPr/>
              <a:t>5/21/16</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8EC5E6-16B4-A441-B5DF-85515A6ED98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37409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jpeg"/><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18.jpg"/></Relationships>
</file>

<file path=ppt/slides/_rels/slide11.xml.rels><?xml version="1.0" encoding="UTF-8" standalone="yes"?>
<Relationships xmlns="http://schemas.openxmlformats.org/package/2006/relationships"><Relationship Id="rId3" Type="http://schemas.openxmlformats.org/officeDocument/2006/relationships/image" Target="../media/image18.jpg"/><Relationship Id="rId4" Type="http://schemas.openxmlformats.org/officeDocument/2006/relationships/image" Target="../media/image19.jpg"/><Relationship Id="rId5" Type="http://schemas.openxmlformats.org/officeDocument/2006/relationships/image" Target="../media/image20.jpg"/><Relationship Id="rId6" Type="http://schemas.openxmlformats.org/officeDocument/2006/relationships/image" Target="../media/image21.jpg"/><Relationship Id="rId7" Type="http://schemas.openxmlformats.org/officeDocument/2006/relationships/image" Target="../media/image22.jpg"/><Relationship Id="rId1" Type="http://schemas.openxmlformats.org/officeDocument/2006/relationships/slideLayout" Target="../slideLayouts/slideLayout6.xml"/><Relationship Id="rId2" Type="http://schemas.openxmlformats.org/officeDocument/2006/relationships/notesSlide" Target="../notesSlides/notesSlide8.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18.jpg"/><Relationship Id="rId5" Type="http://schemas.openxmlformats.org/officeDocument/2006/relationships/image" Target="../media/image21.jpg"/><Relationship Id="rId6" Type="http://schemas.openxmlformats.org/officeDocument/2006/relationships/image" Target="../media/image22.jpg"/><Relationship Id="rId7" Type="http://schemas.openxmlformats.org/officeDocument/2006/relationships/image" Target="../media/image19.jpg"/><Relationship Id="rId8" Type="http://schemas.openxmlformats.org/officeDocument/2006/relationships/image" Target="../media/image20.jpg"/><Relationship Id="rId1" Type="http://schemas.openxmlformats.org/officeDocument/2006/relationships/slideLayout" Target="../slideLayouts/slideLayout6.xml"/><Relationship Id="rId2" Type="http://schemas.openxmlformats.org/officeDocument/2006/relationships/notesSlide" Target="../notesSlides/notesSlide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 Id="rId3"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gif"/><Relationship Id="rId1" Type="http://schemas.openxmlformats.org/officeDocument/2006/relationships/slideLayout" Target="../slideLayouts/slideLayout6.xml"/><Relationship Id="rId2" Type="http://schemas.openxmlformats.org/officeDocument/2006/relationships/notesSlide" Target="../notesSlides/notesSlide11.xml"/></Relationships>
</file>

<file path=ppt/slides/_rels/slide15.xml.rels><?xml version="1.0" encoding="UTF-8" standalone="yes"?>
<Relationships xmlns="http://schemas.openxmlformats.org/package/2006/relationships"><Relationship Id="rId3" Type="http://schemas.openxmlformats.org/officeDocument/2006/relationships/image" Target="../media/image26.gif"/><Relationship Id="rId4" Type="http://schemas.openxmlformats.org/officeDocument/2006/relationships/image" Target="../media/image27.jpg"/><Relationship Id="rId5" Type="http://schemas.openxmlformats.org/officeDocument/2006/relationships/image" Target="../media/image28.jpg"/><Relationship Id="rId6" Type="http://schemas.openxmlformats.org/officeDocument/2006/relationships/image" Target="../media/image29.jpg"/><Relationship Id="rId7" Type="http://schemas.openxmlformats.org/officeDocument/2006/relationships/image" Target="../media/image30.png"/><Relationship Id="rId8" Type="http://schemas.openxmlformats.org/officeDocument/2006/relationships/image" Target="../media/image31.png"/><Relationship Id="rId9" Type="http://schemas.openxmlformats.org/officeDocument/2006/relationships/image" Target="../media/image32.png"/><Relationship Id="rId1" Type="http://schemas.openxmlformats.org/officeDocument/2006/relationships/slideLayout" Target="../slideLayouts/slideLayout6.xml"/><Relationship Id="rId2" Type="http://schemas.openxmlformats.org/officeDocument/2006/relationships/notesSlide" Target="../notesSlides/notesSlide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 Id="rId3"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notesSlide" Target="../notesSlides/notesSlide14.xml"/><Relationship Id="rId5" Type="http://schemas.openxmlformats.org/officeDocument/2006/relationships/image" Target="../media/image34.png"/><Relationship Id="rId1" Type="http://schemas.microsoft.com/office/2007/relationships/media" Target="../media/media1.mov"/><Relationship Id="rId2" Type="http://schemas.openxmlformats.org/officeDocument/2006/relationships/video" Target="../media/media1.mov"/></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5.jpg"/><Relationship Id="rId4" Type="http://schemas.openxmlformats.org/officeDocument/2006/relationships/image" Target="../media/image36.jpg"/><Relationship Id="rId1" Type="http://schemas.openxmlformats.org/officeDocument/2006/relationships/slideLayout" Target="../slideLayouts/slideLayout6.xml"/><Relationship Id="rId2"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 Id="rId3" Type="http://schemas.openxmlformats.org/officeDocument/2006/relationships/image" Target="../media/image37.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xml"/><Relationship Id="rId3" Type="http://schemas.openxmlformats.org/officeDocument/2006/relationships/image" Target="../media/image38.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8.xml"/></Relationships>
</file>

<file path=ppt/slides/_rels/slide23.xml.rels><?xml version="1.0" encoding="UTF-8" standalone="yes"?>
<Relationships xmlns="http://schemas.openxmlformats.org/package/2006/relationships"><Relationship Id="rId3" Type="http://schemas.openxmlformats.org/officeDocument/2006/relationships/image" Target="../media/image39.jpg"/><Relationship Id="rId4" Type="http://schemas.openxmlformats.org/officeDocument/2006/relationships/image" Target="../media/image40.jpg"/><Relationship Id="rId1" Type="http://schemas.openxmlformats.org/officeDocument/2006/relationships/slideLayout" Target="../slideLayouts/slideLayout6.xml"/><Relationship Id="rId2" Type="http://schemas.openxmlformats.org/officeDocument/2006/relationships/notesSlide" Target="../notesSlides/notesSlide19.xml"/></Relationships>
</file>

<file path=ppt/slides/_rels/slide24.xml.rels><?xml version="1.0" encoding="UTF-8" standalone="yes"?>
<Relationships xmlns="http://schemas.openxmlformats.org/package/2006/relationships"><Relationship Id="rId3" Type="http://schemas.openxmlformats.org/officeDocument/2006/relationships/image" Target="../media/image39.jpg"/><Relationship Id="rId4" Type="http://schemas.openxmlformats.org/officeDocument/2006/relationships/image" Target="../media/image40.jpg"/><Relationship Id="rId5" Type="http://schemas.openxmlformats.org/officeDocument/2006/relationships/image" Target="../media/image41.png"/><Relationship Id="rId1" Type="http://schemas.openxmlformats.org/officeDocument/2006/relationships/slideLayout" Target="../slideLayouts/slideLayout6.xml"/><Relationship Id="rId2" Type="http://schemas.openxmlformats.org/officeDocument/2006/relationships/notesSlide" Target="../notesSlides/notesSlide2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1.xml"/><Relationship Id="rId3" Type="http://schemas.openxmlformats.org/officeDocument/2006/relationships/image" Target="../media/image42.png"/></Relationships>
</file>

<file path=ppt/slides/_rels/slide26.xml.rels><?xml version="1.0" encoding="UTF-8" standalone="yes"?>
<Relationships xmlns="http://schemas.openxmlformats.org/package/2006/relationships"><Relationship Id="rId3" Type="http://schemas.openxmlformats.org/officeDocument/2006/relationships/image" Target="../media/image43.jpg"/><Relationship Id="rId4" Type="http://schemas.openxmlformats.org/officeDocument/2006/relationships/image" Target="../media/image44.jpg"/><Relationship Id="rId5" Type="http://schemas.openxmlformats.org/officeDocument/2006/relationships/image" Target="../media/image45.jpeg"/><Relationship Id="rId1" Type="http://schemas.openxmlformats.org/officeDocument/2006/relationships/slideLayout" Target="../slideLayouts/slideLayout6.xml"/><Relationship Id="rId2" Type="http://schemas.openxmlformats.org/officeDocument/2006/relationships/notesSlide" Target="../notesSlides/notesSlide2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4.xml"/><Relationship Id="rId3" Type="http://schemas.openxmlformats.org/officeDocument/2006/relationships/image" Target="../media/image46.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gif"/><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gif"/><Relationship Id="rId8" Type="http://schemas.openxmlformats.org/officeDocument/2006/relationships/image" Target="../media/image8.png"/><Relationship Id="rId9" Type="http://schemas.openxmlformats.org/officeDocument/2006/relationships/image" Target="../media/image9.png"/><Relationship Id="rId1" Type="http://schemas.openxmlformats.org/officeDocument/2006/relationships/slideLayout" Target="../slideLayouts/slideLayout6.xml"/><Relationship Id="rId2" Type="http://schemas.openxmlformats.org/officeDocument/2006/relationships/notesSlide" Target="../notesSlides/notesSlide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5.xml"/><Relationship Id="rId3" Type="http://schemas.openxmlformats.org/officeDocument/2006/relationships/image" Target="../media/image47.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6.xml"/><Relationship Id="rId3" Type="http://schemas.openxmlformats.org/officeDocument/2006/relationships/image" Target="../media/image48.jp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notesSlide" Target="../notesSlides/notesSlide27.xml"/><Relationship Id="rId5" Type="http://schemas.openxmlformats.org/officeDocument/2006/relationships/image" Target="../media/image49.png"/><Relationship Id="rId1" Type="http://schemas.microsoft.com/office/2007/relationships/media" Target="../media/media2.mov"/><Relationship Id="rId2" Type="http://schemas.openxmlformats.org/officeDocument/2006/relationships/video" Target="../media/media2.mov"/></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8.xml"/><Relationship Id="rId3" Type="http://schemas.openxmlformats.org/officeDocument/2006/relationships/image" Target="../media/image5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9.xml"/><Relationship Id="rId3" Type="http://schemas.openxmlformats.org/officeDocument/2006/relationships/image" Target="../media/image51.png"/></Relationships>
</file>

<file path=ppt/slides/_rels/slide35.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14.png"/><Relationship Id="rId1" Type="http://schemas.openxmlformats.org/officeDocument/2006/relationships/slideLayout" Target="../slideLayouts/slideLayout6.xml"/><Relationship Id="rId2" Type="http://schemas.openxmlformats.org/officeDocument/2006/relationships/notesSlide" Target="../notesSlides/notesSlide30.xml"/></Relationships>
</file>

<file path=ppt/slides/_rels/slide36.xml.rels><?xml version="1.0" encoding="UTF-8" standalone="yes"?>
<Relationships xmlns="http://schemas.openxmlformats.org/package/2006/relationships"><Relationship Id="rId3" Type="http://schemas.openxmlformats.org/officeDocument/2006/relationships/image" Target="../media/image53.jpg"/><Relationship Id="rId4" Type="http://schemas.openxmlformats.org/officeDocument/2006/relationships/image" Target="../media/image54.jpg"/><Relationship Id="rId1" Type="http://schemas.openxmlformats.org/officeDocument/2006/relationships/slideLayout" Target="../slideLayouts/slideLayout6.xml"/><Relationship Id="rId2" Type="http://schemas.openxmlformats.org/officeDocument/2006/relationships/notesSlide" Target="../notesSlides/notesSlide3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2.xml"/><Relationship Id="rId3" Type="http://schemas.openxmlformats.org/officeDocument/2006/relationships/image" Target="../media/image55.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3.xml"/><Relationship Id="rId3" Type="http://schemas.openxmlformats.org/officeDocument/2006/relationships/image" Target="../media/image5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4.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1" Type="http://schemas.openxmlformats.org/officeDocument/2006/relationships/slideLayout" Target="../slideLayouts/slideLayout6.xml"/><Relationship Id="rId2" Type="http://schemas.openxmlformats.org/officeDocument/2006/relationships/notesSlide" Target="../notesSlides/notesSlide2.xml"/></Relationships>
</file>

<file path=ppt/slides/_rels/slide40.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58.png"/><Relationship Id="rId1" Type="http://schemas.openxmlformats.org/officeDocument/2006/relationships/slideLayout" Target="../slideLayouts/slideLayout6.xml"/><Relationship Id="rId2" Type="http://schemas.openxmlformats.org/officeDocument/2006/relationships/notesSlide" Target="../notesSlides/notesSlide35.xml"/></Relationships>
</file>

<file path=ppt/slides/_rels/slide41.xml.rels><?xml version="1.0" encoding="UTF-8" standalone="yes"?>
<Relationships xmlns="http://schemas.openxmlformats.org/package/2006/relationships"><Relationship Id="rId3" Type="http://schemas.openxmlformats.org/officeDocument/2006/relationships/image" Target="../media/image59.png"/><Relationship Id="rId4" Type="http://schemas.openxmlformats.org/officeDocument/2006/relationships/image" Target="../media/image56.png"/><Relationship Id="rId5" Type="http://schemas.openxmlformats.org/officeDocument/2006/relationships/image" Target="../media/image60.jpg"/><Relationship Id="rId6" Type="http://schemas.openxmlformats.org/officeDocument/2006/relationships/image" Target="../media/image61.jpg"/><Relationship Id="rId7" Type="http://schemas.openxmlformats.org/officeDocument/2006/relationships/image" Target="../media/image28.jpg"/><Relationship Id="rId8" Type="http://schemas.openxmlformats.org/officeDocument/2006/relationships/image" Target="../media/image62.jpg"/><Relationship Id="rId9" Type="http://schemas.openxmlformats.org/officeDocument/2006/relationships/image" Target="../media/image63.jpg"/><Relationship Id="rId10" Type="http://schemas.openxmlformats.org/officeDocument/2006/relationships/image" Target="../media/image64.jpg"/><Relationship Id="rId1" Type="http://schemas.openxmlformats.org/officeDocument/2006/relationships/slideLayout" Target="../slideLayouts/slideLayout6.xml"/><Relationship Id="rId2" Type="http://schemas.openxmlformats.org/officeDocument/2006/relationships/notesSlide" Target="../notesSlides/notesSlide36.xml"/></Relationships>
</file>

<file path=ppt/slides/_rels/slide42.xml.rels><?xml version="1.0" encoding="UTF-8" standalone="yes"?>
<Relationships xmlns="http://schemas.openxmlformats.org/package/2006/relationships"><Relationship Id="rId3" Type="http://schemas.openxmlformats.org/officeDocument/2006/relationships/image" Target="../media/image65.jpg"/><Relationship Id="rId4" Type="http://schemas.openxmlformats.org/officeDocument/2006/relationships/image" Target="../media/image66.jpg"/><Relationship Id="rId1" Type="http://schemas.openxmlformats.org/officeDocument/2006/relationships/slideLayout" Target="../slideLayouts/slideLayout6.xml"/><Relationship Id="rId2" Type="http://schemas.openxmlformats.org/officeDocument/2006/relationships/notesSlide" Target="../notesSlides/notesSlide3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8.xml"/><Relationship Id="rId3" Type="http://schemas.openxmlformats.org/officeDocument/2006/relationships/image" Target="../media/image67.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9.xml"/><Relationship Id="rId3" Type="http://schemas.openxmlformats.org/officeDocument/2006/relationships/image" Target="../media/image41.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0.xml"/><Relationship Id="rId3" Type="http://schemas.openxmlformats.org/officeDocument/2006/relationships/image" Target="../media/image68.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1.xml"/><Relationship Id="rId3" Type="http://schemas.openxmlformats.org/officeDocument/2006/relationships/image" Target="../media/image69.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2.xml"/><Relationship Id="rId3" Type="http://schemas.openxmlformats.org/officeDocument/2006/relationships/image" Target="../media/image70.png"/></Relationships>
</file>

<file path=ppt/slides/_rels/slide49.xml.rels><?xml version="1.0" encoding="UTF-8" standalone="yes"?>
<Relationships xmlns="http://schemas.openxmlformats.org/package/2006/relationships"><Relationship Id="rId3" Type="http://schemas.openxmlformats.org/officeDocument/2006/relationships/image" Target="../media/image71.png"/><Relationship Id="rId4" Type="http://schemas.openxmlformats.org/officeDocument/2006/relationships/image" Target="../media/image72.png"/><Relationship Id="rId5" Type="http://schemas.openxmlformats.org/officeDocument/2006/relationships/image" Target="../media/image73.png"/><Relationship Id="rId1" Type="http://schemas.openxmlformats.org/officeDocument/2006/relationships/slideLayout" Target="../slideLayouts/slideLayout6.xml"/><Relationship Id="rId2" Type="http://schemas.openxmlformats.org/officeDocument/2006/relationships/notesSlide" Target="../notesSlides/notesSlide4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 Id="rId3" Type="http://schemas.openxmlformats.org/officeDocument/2006/relationships/image" Target="../media/image12.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4.xml"/><Relationship Id="rId3" Type="http://schemas.openxmlformats.org/officeDocument/2006/relationships/image" Target="../media/image74.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5.xml"/><Relationship Id="rId3" Type="http://schemas.openxmlformats.org/officeDocument/2006/relationships/image" Target="../media/image75.png"/></Relationships>
</file>

<file path=ppt/slides/_rels/slide53.xml.rels><?xml version="1.0" encoding="UTF-8" standalone="yes"?>
<Relationships xmlns="http://schemas.openxmlformats.org/package/2006/relationships"><Relationship Id="rId3" Type="http://schemas.openxmlformats.org/officeDocument/2006/relationships/image" Target="../media/image76.jpg"/><Relationship Id="rId4" Type="http://schemas.openxmlformats.org/officeDocument/2006/relationships/image" Target="../media/image77.png"/><Relationship Id="rId1" Type="http://schemas.openxmlformats.org/officeDocument/2006/relationships/slideLayout" Target="../slideLayouts/slideLayout6.xml"/><Relationship Id="rId2" Type="http://schemas.openxmlformats.org/officeDocument/2006/relationships/notesSlide" Target="../notesSlides/notesSlide4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7.xml"/><Relationship Id="rId3" Type="http://schemas.openxmlformats.org/officeDocument/2006/relationships/image" Target="../media/image78.jpg"/></Relationships>
</file>

<file path=ppt/slides/_rels/slide55.xml.rels><?xml version="1.0" encoding="UTF-8" standalone="yes"?>
<Relationships xmlns="http://schemas.openxmlformats.org/package/2006/relationships"><Relationship Id="rId3" Type="http://schemas.openxmlformats.org/officeDocument/2006/relationships/image" Target="../media/image80.png"/><Relationship Id="rId4" Type="http://schemas.openxmlformats.org/officeDocument/2006/relationships/image" Target="../media/image81.png"/><Relationship Id="rId5" Type="http://schemas.openxmlformats.org/officeDocument/2006/relationships/image" Target="../media/image82.gif"/><Relationship Id="rId1" Type="http://schemas.openxmlformats.org/officeDocument/2006/relationships/slideLayout" Target="../slideLayouts/slideLayout6.xml"/><Relationship Id="rId2" Type="http://schemas.openxmlformats.org/officeDocument/2006/relationships/image" Target="../media/image79.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3.emf"/></Relationships>
</file>

<file path=ppt/slides/_rels/slide57.xml.rels><?xml version="1.0" encoding="UTF-8" standalone="yes"?>
<Relationships xmlns="http://schemas.openxmlformats.org/package/2006/relationships"><Relationship Id="rId3" Type="http://schemas.openxmlformats.org/officeDocument/2006/relationships/image" Target="../media/image84.png"/><Relationship Id="rId4" Type="http://schemas.openxmlformats.org/officeDocument/2006/relationships/image" Target="../media/image85.png"/><Relationship Id="rId1" Type="http://schemas.openxmlformats.org/officeDocument/2006/relationships/slideLayout" Target="../slideLayouts/slideLayout6.xml"/><Relationship Id="rId2" Type="http://schemas.openxmlformats.org/officeDocument/2006/relationships/notesSlide" Target="../notesSlides/notesSlide48.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9.xml"/><Relationship Id="rId3" Type="http://schemas.openxmlformats.org/officeDocument/2006/relationships/image" Target="../media/image86.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1" Type="http://schemas.openxmlformats.org/officeDocument/2006/relationships/slideLayout" Target="../slideLayouts/slideLayout6.xml"/><Relationship Id="rId2" Type="http://schemas.openxmlformats.org/officeDocument/2006/relationships/notesSlide" Target="../notesSlides/notesSlide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0.xml"/><Relationship Id="rId3" Type="http://schemas.openxmlformats.org/officeDocument/2006/relationships/image" Target="../media/image87.png"/></Relationships>
</file>

<file path=ppt/slides/_rels/slide61.xml.rels><?xml version="1.0" encoding="UTF-8" standalone="yes"?>
<Relationships xmlns="http://schemas.openxmlformats.org/package/2006/relationships"><Relationship Id="rId3" Type="http://schemas.openxmlformats.org/officeDocument/2006/relationships/image" Target="../media/image88.png"/><Relationship Id="rId4" Type="http://schemas.openxmlformats.org/officeDocument/2006/relationships/image" Target="../media/image89.png"/><Relationship Id="rId5" Type="http://schemas.openxmlformats.org/officeDocument/2006/relationships/image" Target="../media/image90.png"/><Relationship Id="rId6" Type="http://schemas.openxmlformats.org/officeDocument/2006/relationships/image" Target="../media/image91.png"/><Relationship Id="rId1" Type="http://schemas.openxmlformats.org/officeDocument/2006/relationships/slideLayout" Target="../slideLayouts/slideLayout6.xml"/><Relationship Id="rId2" Type="http://schemas.openxmlformats.org/officeDocument/2006/relationships/notesSlide" Target="../notesSlides/notesSlide5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mailto:david@casti.com" TargetMode="Externa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1.jpeg"/><Relationship Id="rId3"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15.jpg"/><Relationship Id="rId4" Type="http://schemas.openxmlformats.org/officeDocument/2006/relationships/image" Target="../media/image16.jpg"/><Relationship Id="rId1" Type="http://schemas.openxmlformats.org/officeDocument/2006/relationships/slideLayout" Target="../slideLayouts/slideLayout6.xml"/><Relationship Id="rId2"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 Id="rId3"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59269" y="341799"/>
            <a:ext cx="9008534" cy="4827596"/>
            <a:chOff x="0" y="228014"/>
            <a:chExt cx="9144000" cy="4827596"/>
          </a:xfrm>
        </p:grpSpPr>
        <p:pic>
          <p:nvPicPr>
            <p:cNvPr id="6" name="Picture 5" descr="IP_side_label_green.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121" y="228014"/>
              <a:ext cx="1948541" cy="2034964"/>
            </a:xfrm>
            <a:prstGeom prst="rect">
              <a:avLst/>
            </a:prstGeom>
          </p:spPr>
        </p:pic>
        <p:pic>
          <p:nvPicPr>
            <p:cNvPr id="8" name="Picture 7" descr="IP_ttt_greenlogo LARG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02391"/>
              <a:ext cx="9144000" cy="3253219"/>
            </a:xfrm>
            <a:prstGeom prst="rect">
              <a:avLst/>
            </a:prstGeom>
          </p:spPr>
        </p:pic>
      </p:grpSp>
    </p:spTree>
    <p:extLst>
      <p:ext uri="{BB962C8B-B14F-4D97-AF65-F5344CB8AC3E}">
        <p14:creationId xmlns:p14="http://schemas.microsoft.com/office/powerpoint/2010/main" val="1454393238"/>
      </p:ext>
    </p:extLst>
  </p:cSld>
  <p:clrMapOvr>
    <a:masterClrMapping/>
  </p:clrMapOvr>
  <p:transition spd="slow">
    <p:split orient="ver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The Most Basic Principle</a:t>
            </a:r>
            <a:endParaRPr lang="en-US" dirty="0"/>
          </a:p>
        </p:txBody>
      </p:sp>
      <p:sp>
        <p:nvSpPr>
          <p:cNvPr id="4" name="Footer Placeholder 3"/>
          <p:cNvSpPr>
            <a:spLocks noGrp="1"/>
          </p:cNvSpPr>
          <p:nvPr>
            <p:ph type="ftr" sz="quarter" idx="11"/>
          </p:nvPr>
        </p:nvSpPr>
        <p:spPr/>
        <p:txBody>
          <a:bodyPr/>
          <a:lstStyle/>
          <a:p>
            <a:r>
              <a:rPr lang="en-US" smtClean="0"/>
              <a:t>© 2014 by Living on the Edge, Inc. All rights reserved.</a:t>
            </a:r>
            <a:endParaRPr lang="en-US" dirty="0" smtClean="0"/>
          </a:p>
        </p:txBody>
      </p:sp>
      <p:sp>
        <p:nvSpPr>
          <p:cNvPr id="6" name="TextBox 5"/>
          <p:cNvSpPr txBox="1"/>
          <p:nvPr/>
        </p:nvSpPr>
        <p:spPr>
          <a:xfrm>
            <a:off x="2665872" y="1283555"/>
            <a:ext cx="3812262" cy="584776"/>
          </a:xfrm>
          <a:prstGeom prst="rect">
            <a:avLst/>
          </a:prstGeom>
          <a:noFill/>
        </p:spPr>
        <p:txBody>
          <a:bodyPr wrap="none" rtlCol="0">
            <a:spAutoFit/>
          </a:bodyPr>
          <a:lstStyle/>
          <a:p>
            <a:pPr algn="ctr"/>
            <a:r>
              <a:rPr lang="en-US" sz="3200" dirty="0" smtClean="0">
                <a:solidFill>
                  <a:schemeClr val="accent1">
                    <a:lumMod val="75000"/>
                  </a:schemeClr>
                </a:solidFill>
                <a:latin typeface="Cambria"/>
                <a:cs typeface="Cambria"/>
              </a:rPr>
              <a:t>Association Example</a:t>
            </a:r>
            <a:endParaRPr lang="en-US" sz="3200" dirty="0">
              <a:solidFill>
                <a:schemeClr val="accent1">
                  <a:lumMod val="75000"/>
                </a:schemeClr>
              </a:solidFill>
              <a:latin typeface="Cambria"/>
              <a:cs typeface="Cambria"/>
            </a:endParaRPr>
          </a:p>
        </p:txBody>
      </p:sp>
      <p:pic>
        <p:nvPicPr>
          <p:cNvPr id="2" name="Picture 1" descr="Lion 0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4615" y="1922149"/>
            <a:ext cx="5094771" cy="3407128"/>
          </a:xfrm>
          <a:prstGeom prst="rect">
            <a:avLst/>
          </a:prstGeom>
        </p:spPr>
      </p:pic>
      <p:sp>
        <p:nvSpPr>
          <p:cNvPr id="7" name="TextBox 6"/>
          <p:cNvSpPr txBox="1"/>
          <p:nvPr/>
        </p:nvSpPr>
        <p:spPr>
          <a:xfrm>
            <a:off x="457200" y="5389345"/>
            <a:ext cx="8229599" cy="584776"/>
          </a:xfrm>
          <a:prstGeom prst="rect">
            <a:avLst/>
          </a:prstGeom>
          <a:noFill/>
        </p:spPr>
        <p:txBody>
          <a:bodyPr wrap="square" rtlCol="0" anchor="t">
            <a:spAutoFit/>
          </a:bodyPr>
          <a:lstStyle/>
          <a:p>
            <a:pPr algn="ctr"/>
            <a:r>
              <a:rPr lang="en-US" sz="3200" b="1" dirty="0" smtClean="0">
                <a:latin typeface="Cambria"/>
                <a:cs typeface="Cambria"/>
              </a:rPr>
              <a:t>“A Lion Makes Me Think Of…”</a:t>
            </a:r>
            <a:endParaRPr lang="en-US" sz="3200" b="1" dirty="0">
              <a:latin typeface="Cambria"/>
              <a:cs typeface="Cambria"/>
            </a:endParaRPr>
          </a:p>
        </p:txBody>
      </p:sp>
    </p:spTree>
    <p:extLst>
      <p:ext uri="{BB962C8B-B14F-4D97-AF65-F5344CB8AC3E}">
        <p14:creationId xmlns:p14="http://schemas.microsoft.com/office/powerpoint/2010/main" val="658752534"/>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The Most Basic Principle</a:t>
            </a:r>
            <a:endParaRPr lang="en-US" dirty="0"/>
          </a:p>
        </p:txBody>
      </p:sp>
      <p:sp>
        <p:nvSpPr>
          <p:cNvPr id="4" name="Footer Placeholder 3"/>
          <p:cNvSpPr>
            <a:spLocks noGrp="1"/>
          </p:cNvSpPr>
          <p:nvPr>
            <p:ph type="ftr" sz="quarter" idx="11"/>
          </p:nvPr>
        </p:nvSpPr>
        <p:spPr/>
        <p:txBody>
          <a:bodyPr/>
          <a:lstStyle/>
          <a:p>
            <a:r>
              <a:rPr lang="en-US" smtClean="0"/>
              <a:t>© 2014 by Living on the Edge, Inc. All rights reserved. Images courtesy of Pixabay, Wikimedia Commons, and Shutterstock</a:t>
            </a:r>
            <a:endParaRPr lang="en-US" dirty="0" smtClean="0"/>
          </a:p>
        </p:txBody>
      </p:sp>
      <p:sp>
        <p:nvSpPr>
          <p:cNvPr id="6" name="TextBox 5"/>
          <p:cNvSpPr txBox="1"/>
          <p:nvPr/>
        </p:nvSpPr>
        <p:spPr>
          <a:xfrm>
            <a:off x="3575574" y="2364852"/>
            <a:ext cx="1992853" cy="523220"/>
          </a:xfrm>
          <a:prstGeom prst="rect">
            <a:avLst/>
          </a:prstGeom>
          <a:noFill/>
        </p:spPr>
        <p:txBody>
          <a:bodyPr wrap="none" rtlCol="0">
            <a:spAutoFit/>
          </a:bodyPr>
          <a:lstStyle/>
          <a:p>
            <a:pPr algn="ctr"/>
            <a:r>
              <a:rPr lang="en-US" sz="2800" dirty="0" smtClean="0">
                <a:solidFill>
                  <a:schemeClr val="accent1">
                    <a:lumMod val="75000"/>
                  </a:schemeClr>
                </a:solidFill>
                <a:latin typeface="Cambria"/>
                <a:cs typeface="Cambria"/>
              </a:rPr>
              <a:t>The Trigger</a:t>
            </a:r>
            <a:endParaRPr lang="en-US" sz="2800" dirty="0">
              <a:solidFill>
                <a:schemeClr val="accent1">
                  <a:lumMod val="75000"/>
                </a:schemeClr>
              </a:solidFill>
              <a:latin typeface="Cambria"/>
              <a:cs typeface="Cambria"/>
            </a:endParaRPr>
          </a:p>
        </p:txBody>
      </p:sp>
      <p:pic>
        <p:nvPicPr>
          <p:cNvPr id="2" name="Picture 1" descr="Lion 0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37150" y="2888071"/>
            <a:ext cx="2869701" cy="1919113"/>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6332" y="1471729"/>
            <a:ext cx="2617667" cy="1778946"/>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09971" y="1441913"/>
            <a:ext cx="2760001" cy="1713984"/>
          </a:xfrm>
          <a:prstGeom prst="rect">
            <a:avLst/>
          </a:prstGeom>
        </p:spPr>
      </p:pic>
      <p:sp>
        <p:nvSpPr>
          <p:cNvPr id="9" name="Left Arrow 8"/>
          <p:cNvSpPr>
            <a:spLocks/>
          </p:cNvSpPr>
          <p:nvPr/>
        </p:nvSpPr>
        <p:spPr>
          <a:xfrm rot="2470726">
            <a:off x="2276593" y="2718742"/>
            <a:ext cx="1194740" cy="912518"/>
          </a:xfrm>
          <a:prstGeom prst="leftArrow">
            <a:avLst/>
          </a:prstGeom>
          <a:gradFill>
            <a:gsLst>
              <a:gs pos="0">
                <a:srgbClr val="800000"/>
              </a:gs>
              <a:gs pos="100000">
                <a:schemeClr val="accent2">
                  <a:tint val="50000"/>
                  <a:shade val="100000"/>
                  <a:satMod val="350000"/>
                </a:schemeClr>
              </a:gs>
            </a:gsLst>
          </a:gra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11" name="Right Arrow 10"/>
          <p:cNvSpPr>
            <a:spLocks/>
          </p:cNvSpPr>
          <p:nvPr/>
        </p:nvSpPr>
        <p:spPr>
          <a:xfrm rot="18954177">
            <a:off x="5532922" y="2729012"/>
            <a:ext cx="1196135" cy="914400"/>
          </a:xfrm>
          <a:prstGeom prst="rightArrow">
            <a:avLst/>
          </a:prstGeom>
          <a:gradFill>
            <a:gsLst>
              <a:gs pos="0">
                <a:srgbClr val="800000"/>
              </a:gs>
              <a:gs pos="100000">
                <a:schemeClr val="accent2">
                  <a:tint val="50000"/>
                  <a:shade val="100000"/>
                  <a:satMod val="350000"/>
                </a:schemeClr>
              </a:gs>
            </a:gsLst>
          </a:gra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pic>
        <p:nvPicPr>
          <p:cNvPr id="12" name="Picture 11" descr="Kitten 02.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2018" y="4444194"/>
            <a:ext cx="2571982" cy="1707957"/>
          </a:xfrm>
          <a:prstGeom prst="rect">
            <a:avLst/>
          </a:prstGeom>
        </p:spPr>
      </p:pic>
      <p:pic>
        <p:nvPicPr>
          <p:cNvPr id="13" name="Picture 12" descr="Zebra 01.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46518" y="4168400"/>
            <a:ext cx="2760001" cy="1983751"/>
          </a:xfrm>
          <a:prstGeom prst="rect">
            <a:avLst/>
          </a:prstGeom>
        </p:spPr>
      </p:pic>
      <p:sp>
        <p:nvSpPr>
          <p:cNvPr id="14" name="Left Arrow 13"/>
          <p:cNvSpPr>
            <a:spLocks/>
          </p:cNvSpPr>
          <p:nvPr/>
        </p:nvSpPr>
        <p:spPr>
          <a:xfrm rot="19244740">
            <a:off x="2306700" y="4157261"/>
            <a:ext cx="1194740" cy="912518"/>
          </a:xfrm>
          <a:prstGeom prst="leftArrow">
            <a:avLst/>
          </a:prstGeom>
          <a:gradFill>
            <a:gsLst>
              <a:gs pos="0">
                <a:srgbClr val="800000"/>
              </a:gs>
              <a:gs pos="100000">
                <a:schemeClr val="accent2">
                  <a:tint val="50000"/>
                  <a:shade val="100000"/>
                  <a:satMod val="350000"/>
                </a:schemeClr>
              </a:gs>
            </a:gsLst>
          </a:gra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15" name="Right Arrow 14"/>
          <p:cNvSpPr>
            <a:spLocks/>
          </p:cNvSpPr>
          <p:nvPr/>
        </p:nvSpPr>
        <p:spPr>
          <a:xfrm rot="2303215">
            <a:off x="5534810" y="4236020"/>
            <a:ext cx="1196135" cy="914400"/>
          </a:xfrm>
          <a:prstGeom prst="rightArrow">
            <a:avLst/>
          </a:prstGeom>
          <a:gradFill>
            <a:gsLst>
              <a:gs pos="0">
                <a:srgbClr val="800000"/>
              </a:gs>
              <a:gs pos="100000">
                <a:schemeClr val="accent2">
                  <a:tint val="50000"/>
                  <a:shade val="100000"/>
                  <a:satMod val="350000"/>
                </a:schemeClr>
              </a:gs>
            </a:gsLst>
          </a:gra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84363955"/>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par>
                          <p:cTn id="11" fill="hold">
                            <p:stCondLst>
                              <p:cond delay="500"/>
                            </p:stCondLst>
                            <p:childTnLst>
                              <p:par>
                                <p:cTn id="12" presetID="53" presetClass="entr" presetSubtype="16" fill="hold" grpId="0" nodeType="afterEffect">
                                  <p:stCondLst>
                                    <p:cond delay="100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Effect transition="in" filter="fade">
                                      <p:cBhvr>
                                        <p:cTn id="16" dur="500"/>
                                        <p:tgtEl>
                                          <p:spTgt spid="9"/>
                                        </p:tgtEl>
                                      </p:cBhvr>
                                    </p:animEffect>
                                  </p:childTnLst>
                                </p:cTn>
                              </p:par>
                            </p:childTnLst>
                          </p:cTn>
                        </p:par>
                        <p:par>
                          <p:cTn id="17" fill="hold">
                            <p:stCondLst>
                              <p:cond delay="2000"/>
                            </p:stCondLst>
                            <p:childTnLst>
                              <p:par>
                                <p:cTn id="18" presetID="10" presetClass="entr" presetSubtype="0" fill="hold"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childTnLst>
                          </p:cTn>
                        </p:par>
                        <p:par>
                          <p:cTn id="21" fill="hold">
                            <p:stCondLst>
                              <p:cond delay="2500"/>
                            </p:stCondLst>
                            <p:childTnLst>
                              <p:par>
                                <p:cTn id="22" presetID="53" presetClass="entr" presetSubtype="16" fill="hold" grpId="0" nodeType="after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p:cTn id="24" dur="500" fill="hold"/>
                                        <p:tgtEl>
                                          <p:spTgt spid="11"/>
                                        </p:tgtEl>
                                        <p:attrNameLst>
                                          <p:attrName>ppt_w</p:attrName>
                                        </p:attrNameLst>
                                      </p:cBhvr>
                                      <p:tavLst>
                                        <p:tav tm="0">
                                          <p:val>
                                            <p:fltVal val="0"/>
                                          </p:val>
                                        </p:tav>
                                        <p:tav tm="100000">
                                          <p:val>
                                            <p:strVal val="#ppt_w"/>
                                          </p:val>
                                        </p:tav>
                                      </p:tavLst>
                                    </p:anim>
                                    <p:anim calcmode="lin" valueType="num">
                                      <p:cBhvr>
                                        <p:cTn id="25" dur="500" fill="hold"/>
                                        <p:tgtEl>
                                          <p:spTgt spid="11"/>
                                        </p:tgtEl>
                                        <p:attrNameLst>
                                          <p:attrName>ppt_h</p:attrName>
                                        </p:attrNameLst>
                                      </p:cBhvr>
                                      <p:tavLst>
                                        <p:tav tm="0">
                                          <p:val>
                                            <p:fltVal val="0"/>
                                          </p:val>
                                        </p:tav>
                                        <p:tav tm="100000">
                                          <p:val>
                                            <p:strVal val="#ppt_h"/>
                                          </p:val>
                                        </p:tav>
                                      </p:tavLst>
                                    </p:anim>
                                    <p:animEffect transition="in" filter="fade">
                                      <p:cBhvr>
                                        <p:cTn id="26" dur="500"/>
                                        <p:tgtEl>
                                          <p:spTgt spid="11"/>
                                        </p:tgtEl>
                                      </p:cBhvr>
                                    </p:animEffect>
                                  </p:childTnLst>
                                </p:cTn>
                              </p:par>
                            </p:childTnLst>
                          </p:cTn>
                        </p:par>
                        <p:par>
                          <p:cTn id="27" fill="hold">
                            <p:stCondLst>
                              <p:cond delay="3000"/>
                            </p:stCondLst>
                            <p:childTnLst>
                              <p:par>
                                <p:cTn id="28" presetID="10" presetClass="entr" presetSubtype="0" fill="hold" nodeType="after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par>
                          <p:cTn id="31" fill="hold">
                            <p:stCondLst>
                              <p:cond delay="3500"/>
                            </p:stCondLst>
                            <p:childTnLst>
                              <p:par>
                                <p:cTn id="32" presetID="53" presetClass="entr" presetSubtype="16" fill="hold" grpId="0" nodeType="afterEffect">
                                  <p:stCondLst>
                                    <p:cond delay="0"/>
                                  </p:stCondLst>
                                  <p:childTnLst>
                                    <p:set>
                                      <p:cBhvr>
                                        <p:cTn id="33" dur="1" fill="hold">
                                          <p:stCondLst>
                                            <p:cond delay="0"/>
                                          </p:stCondLst>
                                        </p:cTn>
                                        <p:tgtEl>
                                          <p:spTgt spid="14"/>
                                        </p:tgtEl>
                                        <p:attrNameLst>
                                          <p:attrName>style.visibility</p:attrName>
                                        </p:attrNameLst>
                                      </p:cBhvr>
                                      <p:to>
                                        <p:strVal val="visible"/>
                                      </p:to>
                                    </p:set>
                                    <p:anim calcmode="lin" valueType="num">
                                      <p:cBhvr>
                                        <p:cTn id="34" dur="500" fill="hold"/>
                                        <p:tgtEl>
                                          <p:spTgt spid="14"/>
                                        </p:tgtEl>
                                        <p:attrNameLst>
                                          <p:attrName>ppt_w</p:attrName>
                                        </p:attrNameLst>
                                      </p:cBhvr>
                                      <p:tavLst>
                                        <p:tav tm="0">
                                          <p:val>
                                            <p:fltVal val="0"/>
                                          </p:val>
                                        </p:tav>
                                        <p:tav tm="100000">
                                          <p:val>
                                            <p:strVal val="#ppt_w"/>
                                          </p:val>
                                        </p:tav>
                                      </p:tavLst>
                                    </p:anim>
                                    <p:anim calcmode="lin" valueType="num">
                                      <p:cBhvr>
                                        <p:cTn id="35" dur="500" fill="hold"/>
                                        <p:tgtEl>
                                          <p:spTgt spid="14"/>
                                        </p:tgtEl>
                                        <p:attrNameLst>
                                          <p:attrName>ppt_h</p:attrName>
                                        </p:attrNameLst>
                                      </p:cBhvr>
                                      <p:tavLst>
                                        <p:tav tm="0">
                                          <p:val>
                                            <p:fltVal val="0"/>
                                          </p:val>
                                        </p:tav>
                                        <p:tav tm="100000">
                                          <p:val>
                                            <p:strVal val="#ppt_h"/>
                                          </p:val>
                                        </p:tav>
                                      </p:tavLst>
                                    </p:anim>
                                    <p:animEffect transition="in" filter="fade">
                                      <p:cBhvr>
                                        <p:cTn id="36" dur="500"/>
                                        <p:tgtEl>
                                          <p:spTgt spid="14"/>
                                        </p:tgtEl>
                                      </p:cBhvr>
                                    </p:animEffect>
                                  </p:childTnLst>
                                </p:cTn>
                              </p:par>
                            </p:childTnLst>
                          </p:cTn>
                        </p:par>
                        <p:par>
                          <p:cTn id="37" fill="hold">
                            <p:stCondLst>
                              <p:cond delay="4000"/>
                            </p:stCondLst>
                            <p:childTnLst>
                              <p:par>
                                <p:cTn id="38" presetID="10" presetClass="entr" presetSubtype="0" fill="hold" nodeType="after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500"/>
                                        <p:tgtEl>
                                          <p:spTgt spid="12"/>
                                        </p:tgtEl>
                                      </p:cBhvr>
                                    </p:animEffect>
                                  </p:childTnLst>
                                </p:cTn>
                              </p:par>
                            </p:childTnLst>
                          </p:cTn>
                        </p:par>
                        <p:par>
                          <p:cTn id="41" fill="hold">
                            <p:stCondLst>
                              <p:cond delay="4500"/>
                            </p:stCondLst>
                            <p:childTnLst>
                              <p:par>
                                <p:cTn id="42" presetID="53" presetClass="entr" presetSubtype="16" fill="hold" grpId="0" nodeType="afterEffect">
                                  <p:stCondLst>
                                    <p:cond delay="0"/>
                                  </p:stCondLst>
                                  <p:childTnLst>
                                    <p:set>
                                      <p:cBhvr>
                                        <p:cTn id="43" dur="1" fill="hold">
                                          <p:stCondLst>
                                            <p:cond delay="0"/>
                                          </p:stCondLst>
                                        </p:cTn>
                                        <p:tgtEl>
                                          <p:spTgt spid="15"/>
                                        </p:tgtEl>
                                        <p:attrNameLst>
                                          <p:attrName>style.visibility</p:attrName>
                                        </p:attrNameLst>
                                      </p:cBhvr>
                                      <p:to>
                                        <p:strVal val="visible"/>
                                      </p:to>
                                    </p:set>
                                    <p:anim calcmode="lin" valueType="num">
                                      <p:cBhvr>
                                        <p:cTn id="44" dur="500" fill="hold"/>
                                        <p:tgtEl>
                                          <p:spTgt spid="15"/>
                                        </p:tgtEl>
                                        <p:attrNameLst>
                                          <p:attrName>ppt_w</p:attrName>
                                        </p:attrNameLst>
                                      </p:cBhvr>
                                      <p:tavLst>
                                        <p:tav tm="0">
                                          <p:val>
                                            <p:fltVal val="0"/>
                                          </p:val>
                                        </p:tav>
                                        <p:tav tm="100000">
                                          <p:val>
                                            <p:strVal val="#ppt_w"/>
                                          </p:val>
                                        </p:tav>
                                      </p:tavLst>
                                    </p:anim>
                                    <p:anim calcmode="lin" valueType="num">
                                      <p:cBhvr>
                                        <p:cTn id="45" dur="500" fill="hold"/>
                                        <p:tgtEl>
                                          <p:spTgt spid="15"/>
                                        </p:tgtEl>
                                        <p:attrNameLst>
                                          <p:attrName>ppt_h</p:attrName>
                                        </p:attrNameLst>
                                      </p:cBhvr>
                                      <p:tavLst>
                                        <p:tav tm="0">
                                          <p:val>
                                            <p:fltVal val="0"/>
                                          </p:val>
                                        </p:tav>
                                        <p:tav tm="100000">
                                          <p:val>
                                            <p:strVal val="#ppt_h"/>
                                          </p:val>
                                        </p:tav>
                                      </p:tavLst>
                                    </p:anim>
                                    <p:animEffect transition="in" filter="fade">
                                      <p:cBhvr>
                                        <p:cTn id="46" dur="500"/>
                                        <p:tgtEl>
                                          <p:spTgt spid="15"/>
                                        </p:tgtEl>
                                      </p:cBhvr>
                                    </p:animEffect>
                                  </p:childTnLst>
                                </p:cTn>
                              </p:par>
                            </p:childTnLst>
                          </p:cTn>
                        </p:par>
                        <p:par>
                          <p:cTn id="47" fill="hold">
                            <p:stCondLst>
                              <p:cond delay="5000"/>
                            </p:stCondLst>
                            <p:childTnLst>
                              <p:par>
                                <p:cTn id="48" presetID="10" presetClass="entr" presetSubtype="0" fill="hold" nodeType="after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fade">
                                      <p:cBhvr>
                                        <p:cTn id="5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animBg="1"/>
      <p:bldP spid="11" grpId="0" animBg="1"/>
      <p:bldP spid="14" grpId="0" animBg="1"/>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But That’s Just the Beginning…</a:t>
            </a:r>
            <a:endParaRPr lang="en-US" dirty="0"/>
          </a:p>
        </p:txBody>
      </p:sp>
      <p:sp>
        <p:nvSpPr>
          <p:cNvPr id="3" name="Footer Placeholder 2"/>
          <p:cNvSpPr>
            <a:spLocks noGrp="1"/>
          </p:cNvSpPr>
          <p:nvPr>
            <p:ph type="ftr" sz="quarter" idx="11"/>
          </p:nvPr>
        </p:nvSpPr>
        <p:spPr/>
        <p:txBody>
          <a:bodyPr/>
          <a:lstStyle/>
          <a:p>
            <a:r>
              <a:rPr lang="en-US" smtClean="0"/>
              <a:t>© 2014 by Living on the Edge, Inc. All rights reserved.</a:t>
            </a:r>
            <a:endParaRPr lang="en-US" dirty="0" smtClean="0"/>
          </a:p>
        </p:txBody>
      </p:sp>
      <p:pic>
        <p:nvPicPr>
          <p:cNvPr id="5" name="Picture 4" descr="Filter 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48783" y="1389435"/>
            <a:ext cx="3438017" cy="4752336"/>
          </a:xfrm>
          <a:prstGeom prst="rect">
            <a:avLst/>
          </a:prstGeom>
        </p:spPr>
      </p:pic>
      <p:pic>
        <p:nvPicPr>
          <p:cNvPr id="4" name="Picture 3" descr="Lion 0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55911" y="2922980"/>
            <a:ext cx="2066970" cy="1382286"/>
          </a:xfrm>
          <a:prstGeom prst="rect">
            <a:avLst/>
          </a:prstGeom>
        </p:spPr>
      </p:pic>
      <p:pic>
        <p:nvPicPr>
          <p:cNvPr id="8" name="Picture 7" descr="Kitten 02.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4796" y="4587421"/>
            <a:ext cx="2066544" cy="1372315"/>
          </a:xfrm>
          <a:prstGeom prst="rect">
            <a:avLst/>
          </a:prstGeom>
        </p:spPr>
      </p:pic>
      <p:pic>
        <p:nvPicPr>
          <p:cNvPr id="9" name="Picture 8" descr="Zebra 01.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65784" y="4587421"/>
            <a:ext cx="2066544" cy="1485329"/>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4796" y="1535404"/>
            <a:ext cx="1869303" cy="1166692"/>
          </a:xfrm>
          <a:prstGeom prst="rect">
            <a:avLst/>
          </a:prstGeom>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89396" y="1535404"/>
            <a:ext cx="1874520" cy="1166692"/>
          </a:xfrm>
          <a:prstGeom prst="rect">
            <a:avLst/>
          </a:prstGeom>
        </p:spPr>
      </p:pic>
    </p:spTree>
    <p:extLst>
      <p:ext uri="{BB962C8B-B14F-4D97-AF65-F5344CB8AC3E}">
        <p14:creationId xmlns:p14="http://schemas.microsoft.com/office/powerpoint/2010/main" val="1576942981"/>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par>
                                <p:cTn id="12" presetID="10" presetClass="entr" presetSubtype="0" fill="hold"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par>
                                <p:cTn id="15" presetID="10"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par>
                                <p:cTn id="18" presetID="10" presetClass="entr" presetSubtype="0"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par>
                                <p:cTn id="21" presetID="10"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childTnLst>
                                </p:cTn>
                              </p:par>
                            </p:childTnLst>
                          </p:cTn>
                        </p:par>
                        <p:par>
                          <p:cTn id="29" fill="hold">
                            <p:stCondLst>
                              <p:cond delay="500"/>
                            </p:stCondLst>
                            <p:childTnLst>
                              <p:par>
                                <p:cTn id="30" presetID="0" presetClass="path" presetSubtype="0" accel="50000" decel="50000" fill="hold" nodeType="afterEffect">
                                  <p:stCondLst>
                                    <p:cond delay="0"/>
                                  </p:stCondLst>
                                  <p:childTnLst>
                                    <p:animMotion origin="layout" path="M -1.39882E-6 5.118E-6 L 0.53853 0.12518 " pathEditMode="relative" ptsTypes="AA">
                                      <p:cBhvr>
                                        <p:cTn id="31" dur="500" fill="hold"/>
                                        <p:tgtEl>
                                          <p:spTgt spid="10"/>
                                        </p:tgtEl>
                                        <p:attrNameLst>
                                          <p:attrName>ppt_x</p:attrName>
                                          <p:attrName>ppt_y</p:attrName>
                                        </p:attrNameLst>
                                      </p:cBhvr>
                                    </p:animMotion>
                                  </p:childTnLst>
                                </p:cTn>
                              </p:par>
                              <p:par>
                                <p:cTn id="32" presetID="0" presetClass="path" presetSubtype="0" accel="50000" decel="50000" fill="hold" nodeType="withEffect">
                                  <p:stCondLst>
                                    <p:cond delay="0"/>
                                  </p:stCondLst>
                                  <p:childTnLst>
                                    <p:animMotion origin="layout" path="M -1.5932E-6 -3.4012E-6 L 0.37782 0.12541 " pathEditMode="relative" ptsTypes="AA">
                                      <p:cBhvr>
                                        <p:cTn id="33" dur="500" fill="hold"/>
                                        <p:tgtEl>
                                          <p:spTgt spid="11"/>
                                        </p:tgtEl>
                                        <p:attrNameLst>
                                          <p:attrName>ppt_x</p:attrName>
                                          <p:attrName>ppt_y</p:attrName>
                                        </p:attrNameLst>
                                      </p:cBhvr>
                                    </p:animMotion>
                                  </p:childTnLst>
                                </p:cTn>
                              </p:par>
                              <p:par>
                                <p:cTn id="34" presetID="0" presetClass="path" presetSubtype="0" accel="50000" decel="50000" fill="hold" nodeType="withEffect">
                                  <p:stCondLst>
                                    <p:cond delay="0"/>
                                  </p:stCondLst>
                                  <p:childTnLst>
                                    <p:animMotion origin="layout" path="M 3.18639E-6 -7.48727E-6 L 0.57896 -0.14462 " pathEditMode="relative" ptsTypes="AA">
                                      <p:cBhvr>
                                        <p:cTn id="35" dur="500" fill="hold"/>
                                        <p:tgtEl>
                                          <p:spTgt spid="8"/>
                                        </p:tgtEl>
                                        <p:attrNameLst>
                                          <p:attrName>ppt_x</p:attrName>
                                          <p:attrName>ppt_y</p:attrName>
                                        </p:attrNameLst>
                                      </p:cBhvr>
                                    </p:animMotion>
                                  </p:childTnLst>
                                </p:cTn>
                              </p:par>
                              <p:par>
                                <p:cTn id="36" presetID="0" presetClass="path" presetSubtype="0" accel="50000" decel="50000" fill="hold" nodeType="withEffect">
                                  <p:stCondLst>
                                    <p:cond delay="0"/>
                                  </p:stCondLst>
                                  <p:childTnLst>
                                    <p:animMotion origin="layout" path="M -3.48143E-6 -3.73901E-6 L 0.35752 -0.11152 " pathEditMode="relative" rAng="0" ptsTypes="AA">
                                      <p:cBhvr>
                                        <p:cTn id="37" dur="500" fill="hold"/>
                                        <p:tgtEl>
                                          <p:spTgt spid="9"/>
                                        </p:tgtEl>
                                        <p:attrNameLst>
                                          <p:attrName>ppt_x</p:attrName>
                                          <p:attrName>ppt_y</p:attrName>
                                        </p:attrNameLst>
                                      </p:cBhvr>
                                      <p:rCtr x="17876" y="-5576"/>
                                    </p:animMotion>
                                  </p:childTnLst>
                                </p:cTn>
                              </p:par>
                            </p:childTnLst>
                          </p:cTn>
                        </p:par>
                        <p:par>
                          <p:cTn id="38" fill="hold">
                            <p:stCondLst>
                              <p:cond delay="1000"/>
                            </p:stCondLst>
                            <p:childTnLst>
                              <p:par>
                                <p:cTn id="39" presetID="41" presetClass="path" presetSubtype="0" accel="50000" decel="50000" fill="hold" nodeType="afterEffect">
                                  <p:stCondLst>
                                    <p:cond delay="0"/>
                                  </p:stCondLst>
                                  <p:childTnLst>
                                    <p:animMotion origin="layout" path="M 0.53853 0.12517 C 0.52465 0.11846 0.47605 0.11198 0.4587 0.11198 C 0.35127 0.11198 0.24107 0.21587 0.24107 0.31976 C 0.24107 0.26723 0.18588 0.21587 0.13364 0.21587 C 0.07845 0.21587 0.02638 0.26816 0.02638 0.31976 C 0.02638 0.29384 -0.00121 0.26723 -0.0288 0.26723 C -0.0564 0.26723 -0.08399 0.29315 -0.08399 0.31976 C -0.08399 0.30634 -0.09788 0.29384 -0.11159 0.29384 C -0.1253 0.29384 -0.13901 0.30703 -0.13901 0.31976 C -0.13901 0.31305 -0.14613 0.30634 -0.15272 0.30634 C -0.15636 0.30634 -0.1666 0.31305 -0.1666 0.31976 C -0.1666 0.31629 -0.17025 0.31305 -0.17372 0.31305 C -0.17372 0.31212 -0.18101 0.31629 -0.18101 0.31976 C -0.18101 0.31791 -0.18101 0.31629 -0.18465 0.31629 C -0.18465 0.31721 -0.18812 0.31814 -0.18812 0.31976 C -0.18812 0.31883 -0.18812 0.31791 -0.18812 0.31721 C -0.19177 0.31721 -0.19177 0.31814 -0.19177 0.31883 C -0.19541 0.31883 -0.19541 0.31814 -0.19541 0.31721 C -0.19906 0.31721 -0.19906 0.31814 -0.19906 0.31883 " pathEditMode="fixed" rAng="0" ptsTypes="fffffffffffffffffff">
                                      <p:cBhvr>
                                        <p:cTn id="40" dur="500" fill="hold"/>
                                        <p:tgtEl>
                                          <p:spTgt spid="10"/>
                                        </p:tgtEl>
                                        <p:attrNameLst>
                                          <p:attrName>ppt_x</p:attrName>
                                          <p:attrName>ppt_y</p:attrName>
                                        </p:attrNameLst>
                                      </p:cBhvr>
                                      <p:rCtr x="-36880" y="9070"/>
                                    </p:animMotion>
                                  </p:childTnLst>
                                </p:cTn>
                              </p:par>
                              <p:par>
                                <p:cTn id="41" presetID="41" presetClass="path" presetSubtype="0" accel="50000" decel="50000" fill="hold" nodeType="withEffect">
                                  <p:stCondLst>
                                    <p:cond delay="0"/>
                                  </p:stCondLst>
                                  <p:childTnLst>
                                    <p:animMotion origin="layout" path="M 0.37782 0.12541 C 0.36273 0.11824 0.31049 0.11176 0.29174 0.11176 C 0.17668 0.11176 0.05814 0.22189 0.05814 0.33249 C 0.05814 0.27673 -0.00121 0.22189 -0.05709 0.22189 C -0.11645 0.22189 -0.17251 0.27742 -0.17251 0.33249 C -0.17251 0.30472 -0.20201 0.27673 -0.23169 0.27673 C -0.26136 0.27673 -0.29104 0.30403 -0.29104 0.33249 C -0.29104 0.31791 -0.30579 0.30472 -0.32054 0.30472 C -0.33547 0.30472 -0.35005 0.31884 -0.35005 0.33249 C -0.35005 0.32509 -0.35786 0.31791 -0.36497 0.31791 C -0.36879 0.31791 -0.37972 0.32509 -0.37972 0.33249 C -0.37972 0.32879 -0.38372 0.32509 -0.38719 0.32509 C -0.38719 0.32393 -0.395 0.32879 -0.395 0.33249 C -0.395 0.33018 -0.395 0.32879 -0.39882 0.32879 C -0.39882 0.32948 -0.40281 0.33041 -0.40281 0.33249 C -0.40281 0.3311 -0.40281 0.33018 -0.40281 0.32948 C -0.40663 0.32948 -0.40663 0.33041 -0.40663 0.33133 C -0.41062 0.33133 -0.41062 0.33041 -0.41062 0.32948 C -0.41426 0.32948 -0.41426 0.33041 -0.41426 0.33133 " pathEditMode="fixed" rAng="0" ptsTypes="fffffffffffffffffff">
                                      <p:cBhvr>
                                        <p:cTn id="42" dur="500" fill="hold"/>
                                        <p:tgtEl>
                                          <p:spTgt spid="11"/>
                                        </p:tgtEl>
                                        <p:attrNameLst>
                                          <p:attrName>ppt_x</p:attrName>
                                          <p:attrName>ppt_y</p:attrName>
                                        </p:attrNameLst>
                                      </p:cBhvr>
                                      <p:rCtr x="-39604" y="9671"/>
                                    </p:animMotion>
                                  </p:childTnLst>
                                </p:cTn>
                              </p:par>
                              <p:par>
                                <p:cTn id="43" presetID="41" presetClass="path" presetSubtype="0" accel="50000" decel="50000" fill="hold" nodeType="withEffect">
                                  <p:stCondLst>
                                    <p:cond delay="0"/>
                                  </p:stCondLst>
                                  <p:childTnLst>
                                    <p:animMotion origin="layout" path="M 0.57897 -0.14461 C 0.56491 -0.15594 0.51579 -0.16705 0.49826 -0.16705 C 0.39014 -0.16705 0.27872 0.01134 0.27872 0.18996 C 0.27872 0.09972 0.22319 0.01134 0.1706 0.01134 C 0.11489 0.01134 0.0623 0.10111 0.0623 0.18996 C 0.0623 0.14554 0.03436 0.09972 0.00677 0.09972 C -0.02117 0.09972 -0.04929 0.14415 -0.04929 0.18996 C -0.04929 0.16705 -0.06283 0.14554 -0.07688 0.14554 C -0.09094 0.14554 -0.10465 0.16821 -0.10465 0.18996 C -0.10465 0.17839 -0.11177 0.16705 -0.11836 0.16705 C -0.12201 0.16705 -0.13242 0.17839 -0.13242 0.18996 C -0.13242 0.18418 -0.13572 0.17839 -0.13954 0.17839 C -0.13954 0.17677 -0.14682 0.18418 -0.14682 0.18996 C -0.14682 0.18672 -0.14682 0.18418 -0.1503 0.18418 C -0.1503 0.18556 -0.15394 0.18718 -0.15394 0.18996 C -0.15394 0.18834 -0.15394 0.18672 -0.15394 0.18556 C -0.15741 0.18556 -0.15741 0.18718 -0.15741 0.18857 C -0.16106 0.18857 -0.16106 0.18718 -0.16106 0.18556 C -0.16487 0.18556 -0.16487 0.18718 -0.16487 0.18857 " pathEditMode="fixed" rAng="0" ptsTypes="fffffffffffffffffff">
                                      <p:cBhvr>
                                        <p:cTn id="44" dur="500" fill="hold"/>
                                        <p:tgtEl>
                                          <p:spTgt spid="8"/>
                                        </p:tgtEl>
                                        <p:attrNameLst>
                                          <p:attrName>ppt_x</p:attrName>
                                          <p:attrName>ppt_y</p:attrName>
                                        </p:attrNameLst>
                                      </p:cBhvr>
                                      <p:rCtr x="-37192" y="15595"/>
                                    </p:animMotion>
                                  </p:childTnLst>
                                </p:cTn>
                              </p:par>
                              <p:par>
                                <p:cTn id="45" presetID="41" presetClass="path" presetSubtype="0" accel="50000" decel="50000" fill="hold" nodeType="withEffect">
                                  <p:stCondLst>
                                    <p:cond delay="0"/>
                                  </p:stCondLst>
                                  <p:childTnLst>
                                    <p:animMotion origin="layout" path="M 0.35752 -0.11152 C 0.34277 -0.1224 0.29174 -0.13258 0.27369 -0.13258 C 0.16106 -0.13258 0.04547 0.03355 0.04547 0.20037 C 0.04547 0.11592 -0.01215 0.03355 -0.06681 0.03355 C -0.12478 0.03355 -0.17927 0.11731 -0.17927 0.20037 C -0.17927 0.15872 -0.20826 0.11592 -0.23724 0.11592 C -0.26588 0.11592 -0.29486 0.15757 -0.29486 0.20037 C -0.29486 0.17862 -0.30944 0.15872 -0.32384 0.15872 C -0.33842 0.15872 -0.35283 0.18001 -0.35283 0.20037 C -0.35283 0.1895 -0.36029 0.17862 -0.3674 0.17862 C -0.37122 0.17862 -0.38163 0.1895 -0.38163 0.20037 C -0.38163 0.19482 -0.38528 0.1895 -0.3891 0.1895 C -0.3891 0.18811 -0.39656 0.19482 -0.39656 0.20037 C -0.39656 0.19736 -0.39656 0.19482 -0.40038 0.19482 C -0.40038 0.19621 -0.4042 0.1976 -0.4042 0.20037 C -0.4042 0.19852 -0.4042 0.19736 -0.4042 0.19621 C -0.40767 0.19621 -0.40767 0.1976 -0.40767 0.19898 C -0.41149 0.19898 -0.41149 0.1976 -0.41149 0.19621 C -0.4153 0.19621 -0.4153 0.1976 -0.4153 0.19898 " pathEditMode="fixed" rAng="0" ptsTypes="fffffffffffffffffff">
                                      <p:cBhvr>
                                        <p:cTn id="46" dur="500" fill="hold"/>
                                        <p:tgtEl>
                                          <p:spTgt spid="9"/>
                                        </p:tgtEl>
                                        <p:attrNameLst>
                                          <p:attrName>ppt_x</p:attrName>
                                          <p:attrName>ppt_y</p:attrName>
                                        </p:attrNameLst>
                                      </p:cBhvr>
                                      <p:rCtr x="-38650" y="14530"/>
                                    </p:animMotion>
                                  </p:childTnLst>
                                </p:cTn>
                              </p:par>
                            </p:childTnLst>
                          </p:cTn>
                        </p:par>
                        <p:par>
                          <p:cTn id="47" fill="hold">
                            <p:stCondLst>
                              <p:cond delay="1500"/>
                            </p:stCondLst>
                            <p:childTnLst>
                              <p:par>
                                <p:cTn id="48" presetID="1" presetClass="exit" presetSubtype="0" fill="hold" nodeType="afterEffect">
                                  <p:stCondLst>
                                    <p:cond delay="0"/>
                                  </p:stCondLst>
                                  <p:childTnLst>
                                    <p:set>
                                      <p:cBhvr>
                                        <p:cTn id="49" dur="1" fill="hold">
                                          <p:stCondLst>
                                            <p:cond delay="0"/>
                                          </p:stCondLst>
                                        </p:cTn>
                                        <p:tgtEl>
                                          <p:spTgt spid="10"/>
                                        </p:tgtEl>
                                        <p:attrNameLst>
                                          <p:attrName>style.visibility</p:attrName>
                                        </p:attrNameLst>
                                      </p:cBhvr>
                                      <p:to>
                                        <p:strVal val="hidden"/>
                                      </p:to>
                                    </p:set>
                                  </p:childTnLst>
                                </p:cTn>
                              </p:par>
                              <p:par>
                                <p:cTn id="50" presetID="1" presetClass="exit" presetSubtype="0" fill="hold" nodeType="withEffect">
                                  <p:stCondLst>
                                    <p:cond delay="0"/>
                                  </p:stCondLst>
                                  <p:childTnLst>
                                    <p:set>
                                      <p:cBhvr>
                                        <p:cTn id="51" dur="1" fill="hold">
                                          <p:stCondLst>
                                            <p:cond delay="0"/>
                                          </p:stCondLst>
                                        </p:cTn>
                                        <p:tgtEl>
                                          <p:spTgt spid="11"/>
                                        </p:tgtEl>
                                        <p:attrNameLst>
                                          <p:attrName>style.visibility</p:attrName>
                                        </p:attrNameLst>
                                      </p:cBhvr>
                                      <p:to>
                                        <p:strVal val="hidden"/>
                                      </p:to>
                                    </p:set>
                                  </p:childTnLst>
                                </p:cTn>
                              </p:par>
                              <p:par>
                                <p:cTn id="52" presetID="1" presetClass="exit" presetSubtype="0" fill="hold" nodeType="withEffect">
                                  <p:stCondLst>
                                    <p:cond delay="0"/>
                                  </p:stCondLst>
                                  <p:childTnLst>
                                    <p:set>
                                      <p:cBhvr>
                                        <p:cTn id="53" dur="1" fill="hold">
                                          <p:stCondLst>
                                            <p:cond delay="0"/>
                                          </p:stCondLst>
                                        </p:cTn>
                                        <p:tgtEl>
                                          <p:spTgt spid="8"/>
                                        </p:tgtEl>
                                        <p:attrNameLst>
                                          <p:attrName>style.visibility</p:attrName>
                                        </p:attrNameLst>
                                      </p:cBhvr>
                                      <p:to>
                                        <p:strVal val="hidden"/>
                                      </p:to>
                                    </p:set>
                                  </p:childTnLst>
                                </p:cTn>
                              </p:par>
                              <p:par>
                                <p:cTn id="54" presetID="1" presetClass="exit" presetSubtype="0" fill="hold" nodeType="withEffect">
                                  <p:stCondLst>
                                    <p:cond delay="0"/>
                                  </p:stCondLst>
                                  <p:childTnLst>
                                    <p:set>
                                      <p:cBhvr>
                                        <p:cTn id="55" dur="1" fill="hold">
                                          <p:stCondLst>
                                            <p:cond delay="0"/>
                                          </p:stCondLst>
                                        </p:cTn>
                                        <p:tgtEl>
                                          <p:spTgt spid="9"/>
                                        </p:tgtEl>
                                        <p:attrNameLst>
                                          <p:attrName>style.visibility</p:attrName>
                                        </p:attrNameLst>
                                      </p:cBhvr>
                                      <p:to>
                                        <p:strVal val="hidden"/>
                                      </p:to>
                                    </p:set>
                                  </p:childTnLst>
                                </p:cTn>
                              </p:par>
                            </p:childTnLst>
                          </p:cTn>
                        </p:par>
                        <p:par>
                          <p:cTn id="56" fill="hold">
                            <p:stCondLst>
                              <p:cond delay="1500"/>
                            </p:stCondLst>
                            <p:childTnLst>
                              <p:par>
                                <p:cTn id="57" presetID="0" presetClass="path" presetSubtype="0" accel="50000" decel="50000" fill="hold" nodeType="afterEffect">
                                  <p:stCondLst>
                                    <p:cond delay="0"/>
                                  </p:stCondLst>
                                  <p:childTnLst>
                                    <p:animMotion origin="layout" path="M -4.02638E-7 -3.53868E-6 L -0.48959 -3.53868E-6 " pathEditMode="relative" rAng="0" ptsTypes="AA">
                                      <p:cBhvr>
                                        <p:cTn id="58" dur="2000" fill="hold"/>
                                        <p:tgtEl>
                                          <p:spTgt spid="5"/>
                                        </p:tgtEl>
                                        <p:attrNameLst>
                                          <p:attrName>ppt_x</p:attrName>
                                          <p:attrName>ppt_y</p:attrName>
                                        </p:attrNameLst>
                                      </p:cBhvr>
                                      <p:rCtr x="-24488" y="0"/>
                                    </p:animMotion>
                                  </p:childTnLst>
                                </p:cTn>
                              </p:par>
                              <p:par>
                                <p:cTn id="59" presetID="0" presetClass="path" presetSubtype="0" accel="50000" decel="50000" fill="hold" nodeType="withEffect">
                                  <p:stCondLst>
                                    <p:cond delay="0"/>
                                  </p:stCondLst>
                                  <p:childTnLst>
                                    <p:animMotion origin="layout" path="M -0.01094 0.00417 L 0.42884 0.0051 " pathEditMode="relative" rAng="0" ptsTypes="AA">
                                      <p:cBhvr>
                                        <p:cTn id="60" dur="2000" fill="hold"/>
                                        <p:tgtEl>
                                          <p:spTgt spid="4"/>
                                        </p:tgtEl>
                                        <p:attrNameLst>
                                          <p:attrName>ppt_x</p:attrName>
                                          <p:attrName>ppt_y</p:attrName>
                                        </p:attrNameLst>
                                      </p:cBhvr>
                                      <p:rCtr x="21989" y="4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But That’s Just the Beginning…</a:t>
            </a:r>
            <a:endParaRPr lang="en-US" dirty="0"/>
          </a:p>
        </p:txBody>
      </p:sp>
      <p:sp>
        <p:nvSpPr>
          <p:cNvPr id="3" name="Footer Placeholder 2"/>
          <p:cNvSpPr>
            <a:spLocks noGrp="1"/>
          </p:cNvSpPr>
          <p:nvPr>
            <p:ph type="ftr" sz="quarter" idx="11"/>
          </p:nvPr>
        </p:nvSpPr>
        <p:spPr/>
        <p:txBody>
          <a:bodyPr/>
          <a:lstStyle/>
          <a:p>
            <a:r>
              <a:rPr lang="en-US" smtClean="0"/>
              <a:t>© 2014 by Living on the Edge, Inc. All rights reserved.</a:t>
            </a:r>
            <a:endParaRPr lang="en-US" dirty="0" smtClean="0"/>
          </a:p>
        </p:txBody>
      </p:sp>
      <p:pic>
        <p:nvPicPr>
          <p:cNvPr id="6" name="Picture 5" descr="Editing 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30398" y="1051019"/>
            <a:ext cx="4440671" cy="5382632"/>
          </a:xfrm>
          <a:prstGeom prst="rect">
            <a:avLst/>
          </a:prstGeom>
        </p:spPr>
      </p:pic>
    </p:spTree>
    <p:extLst>
      <p:ext uri="{BB962C8B-B14F-4D97-AF65-F5344CB8AC3E}">
        <p14:creationId xmlns:p14="http://schemas.microsoft.com/office/powerpoint/2010/main" val="419629467"/>
      </p:ext>
    </p:extLst>
  </p:cSld>
  <p:clrMapOvr>
    <a:masterClrMapping/>
  </p:clrMapOvr>
  <p:transition spd="slow">
    <p:wipe dir="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Editing Example: The Finger Snap</a:t>
            </a:r>
            <a:endParaRPr lang="en-US" dirty="0"/>
          </a:p>
        </p:txBody>
      </p:sp>
      <p:sp>
        <p:nvSpPr>
          <p:cNvPr id="3" name="Footer Placeholder 2"/>
          <p:cNvSpPr>
            <a:spLocks noGrp="1"/>
          </p:cNvSpPr>
          <p:nvPr>
            <p:ph type="ftr" sz="quarter" idx="11"/>
          </p:nvPr>
        </p:nvSpPr>
        <p:spPr/>
        <p:txBody>
          <a:bodyPr/>
          <a:lstStyle/>
          <a:p>
            <a:r>
              <a:rPr lang="en-US" smtClean="0"/>
              <a:t>© 2014 by Living on the Edge, Inc. All rights reserved.</a:t>
            </a:r>
            <a:endParaRPr lang="en-US" dirty="0" smtClean="0"/>
          </a:p>
        </p:txBody>
      </p:sp>
      <p:pic>
        <p:nvPicPr>
          <p:cNvPr id="5" name="Picture 4" descr="Snap 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8407" y="1475367"/>
            <a:ext cx="3810000" cy="4622800"/>
          </a:xfrm>
          <a:prstGeom prst="rect">
            <a:avLst/>
          </a:prstGeom>
        </p:spPr>
      </p:pic>
      <p:pic>
        <p:nvPicPr>
          <p:cNvPr id="6" name="Picture 5" descr="Snap 02.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58552" y="1475367"/>
            <a:ext cx="3009900" cy="4622800"/>
          </a:xfrm>
          <a:prstGeom prst="rect">
            <a:avLst/>
          </a:prstGeom>
        </p:spPr>
      </p:pic>
    </p:spTree>
    <p:extLst>
      <p:ext uri="{BB962C8B-B14F-4D97-AF65-F5344CB8AC3E}">
        <p14:creationId xmlns:p14="http://schemas.microsoft.com/office/powerpoint/2010/main" val="2799344633"/>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strVal val="#ppt_w*0.70"/>
                                          </p:val>
                                        </p:tav>
                                        <p:tav tm="100000">
                                          <p:val>
                                            <p:strVal val="#ppt_w"/>
                                          </p:val>
                                        </p:tav>
                                      </p:tavLst>
                                    </p:anim>
                                    <p:anim calcmode="lin" valueType="num">
                                      <p:cBhvr>
                                        <p:cTn id="8" dur="500" fill="hold"/>
                                        <p:tgtEl>
                                          <p:spTgt spid="6"/>
                                        </p:tgtEl>
                                        <p:attrNameLst>
                                          <p:attrName>ppt_h</p:attrName>
                                        </p:attrNameLst>
                                      </p:cBhvr>
                                      <p:tavLst>
                                        <p:tav tm="0">
                                          <p:val>
                                            <p:strVal val="#ppt_h"/>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Sensory Editing Example: Finger Snap</a:t>
            </a:r>
            <a:endParaRPr lang="en-US" dirty="0"/>
          </a:p>
        </p:txBody>
      </p:sp>
      <p:sp>
        <p:nvSpPr>
          <p:cNvPr id="3" name="Footer Placeholder 2"/>
          <p:cNvSpPr>
            <a:spLocks noGrp="1"/>
          </p:cNvSpPr>
          <p:nvPr>
            <p:ph type="ftr" sz="quarter" idx="11"/>
          </p:nvPr>
        </p:nvSpPr>
        <p:spPr/>
        <p:txBody>
          <a:bodyPr/>
          <a:lstStyle/>
          <a:p>
            <a:r>
              <a:rPr lang="en-US" smtClean="0"/>
              <a:t>© 2014 by Living on the Edge, Inc. All rights reserved.</a:t>
            </a:r>
            <a:endParaRPr lang="en-US" dirty="0" smtClean="0"/>
          </a:p>
        </p:txBody>
      </p:sp>
      <p:pic>
        <p:nvPicPr>
          <p:cNvPr id="6" name="Picture 5" descr="Snap 02.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475367"/>
            <a:ext cx="3009900" cy="4622800"/>
          </a:xfrm>
          <a:prstGeom prst="rect">
            <a:avLst/>
          </a:prstGeom>
        </p:spPr>
      </p:pic>
      <p:pic>
        <p:nvPicPr>
          <p:cNvPr id="4" name="Picture 3" descr="Nerve Impulse 0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89552" y="1475367"/>
            <a:ext cx="2777903" cy="1809977"/>
          </a:xfrm>
          <a:prstGeom prst="rect">
            <a:avLst/>
          </a:prstGeom>
        </p:spPr>
      </p:pic>
      <p:pic>
        <p:nvPicPr>
          <p:cNvPr id="7" name="Picture 6" descr="Ear 01.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63056" y="3539352"/>
            <a:ext cx="1705210" cy="2558815"/>
          </a:xfrm>
          <a:prstGeom prst="rect">
            <a:avLst/>
          </a:prstGeom>
        </p:spPr>
      </p:pic>
      <p:pic>
        <p:nvPicPr>
          <p:cNvPr id="8" name="Picture 7" descr="Speed of Light.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78504" y="3939205"/>
            <a:ext cx="2621530" cy="1966148"/>
          </a:xfrm>
          <a:prstGeom prst="rect">
            <a:avLst/>
          </a:prstGeom>
        </p:spPr>
      </p:pic>
      <p:pic>
        <p:nvPicPr>
          <p:cNvPr id="12" name="Picture 11" descr="MPH 01.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67455" y="2799583"/>
            <a:ext cx="1408176" cy="499872"/>
          </a:xfrm>
          <a:prstGeom prst="rect">
            <a:avLst/>
          </a:prstGeom>
        </p:spPr>
      </p:pic>
      <p:pic>
        <p:nvPicPr>
          <p:cNvPr id="13" name="Picture 12" descr="MPH 02.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74582" y="3482910"/>
            <a:ext cx="1395984" cy="499872"/>
          </a:xfrm>
          <a:prstGeom prst="rect">
            <a:avLst/>
          </a:prstGeom>
        </p:spPr>
      </p:pic>
      <p:pic>
        <p:nvPicPr>
          <p:cNvPr id="14" name="Picture 13" descr="MPH 03.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278511" y="5845183"/>
            <a:ext cx="2627376" cy="505968"/>
          </a:xfrm>
          <a:prstGeom prst="rect">
            <a:avLst/>
          </a:prstGeom>
        </p:spPr>
      </p:pic>
    </p:spTree>
    <p:extLst>
      <p:ext uri="{BB962C8B-B14F-4D97-AF65-F5344CB8AC3E}">
        <p14:creationId xmlns:p14="http://schemas.microsoft.com/office/powerpoint/2010/main" val="1884018372"/>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50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1500"/>
                            </p:stCondLst>
                            <p:childTnLst>
                              <p:par>
                                <p:cTn id="13" presetID="10" presetClass="entr" presetSubtype="0" fill="hold" nodeType="afterEffect">
                                  <p:stCondLst>
                                    <p:cond delay="50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left)">
                                      <p:cBhvr>
                                        <p:cTn id="20" dur="500"/>
                                        <p:tgtEl>
                                          <p:spTgt spid="12"/>
                                        </p:tgtEl>
                                      </p:cBhvr>
                                    </p:animEffect>
                                  </p:childTnLst>
                                </p:cTn>
                              </p:par>
                            </p:childTnLst>
                          </p:cTn>
                        </p:par>
                        <p:par>
                          <p:cTn id="21" fill="hold">
                            <p:stCondLst>
                              <p:cond delay="500"/>
                            </p:stCondLst>
                            <p:childTnLst>
                              <p:par>
                                <p:cTn id="22" presetID="22" presetClass="entr" presetSubtype="8" fill="hold" nodeType="afterEffect">
                                  <p:stCondLst>
                                    <p:cond delay="500"/>
                                  </p:stCondLst>
                                  <p:childTnLst>
                                    <p:set>
                                      <p:cBhvr>
                                        <p:cTn id="23" dur="1" fill="hold">
                                          <p:stCondLst>
                                            <p:cond delay="0"/>
                                          </p:stCondLst>
                                        </p:cTn>
                                        <p:tgtEl>
                                          <p:spTgt spid="13"/>
                                        </p:tgtEl>
                                        <p:attrNameLst>
                                          <p:attrName>style.visibility</p:attrName>
                                        </p:attrNameLst>
                                      </p:cBhvr>
                                      <p:to>
                                        <p:strVal val="visible"/>
                                      </p:to>
                                    </p:set>
                                    <p:animEffect transition="in" filter="wipe(left)">
                                      <p:cBhvr>
                                        <p:cTn id="24" dur="500"/>
                                        <p:tgtEl>
                                          <p:spTgt spid="13"/>
                                        </p:tgtEl>
                                      </p:cBhvr>
                                    </p:animEffect>
                                  </p:childTnLst>
                                </p:cTn>
                              </p:par>
                            </p:childTnLst>
                          </p:cTn>
                        </p:par>
                        <p:par>
                          <p:cTn id="25" fill="hold">
                            <p:stCondLst>
                              <p:cond delay="1500"/>
                            </p:stCondLst>
                            <p:childTnLst>
                              <p:par>
                                <p:cTn id="26" presetID="22" presetClass="entr" presetSubtype="8" fill="hold" nodeType="afterEffect">
                                  <p:stCondLst>
                                    <p:cond delay="500"/>
                                  </p:stCondLst>
                                  <p:childTnLst>
                                    <p:set>
                                      <p:cBhvr>
                                        <p:cTn id="27" dur="1" fill="hold">
                                          <p:stCondLst>
                                            <p:cond delay="0"/>
                                          </p:stCondLst>
                                        </p:cTn>
                                        <p:tgtEl>
                                          <p:spTgt spid="14"/>
                                        </p:tgtEl>
                                        <p:attrNameLst>
                                          <p:attrName>style.visibility</p:attrName>
                                        </p:attrNameLst>
                                      </p:cBhvr>
                                      <p:to>
                                        <p:strVal val="visible"/>
                                      </p:to>
                                    </p:set>
                                    <p:animEffect transition="in" filter="wipe(left)">
                                      <p:cBhvr>
                                        <p:cTn id="2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Sensory Editing Powers</a:t>
            </a:r>
            <a:endParaRPr lang="en-US" dirty="0"/>
          </a:p>
        </p:txBody>
      </p:sp>
      <p:sp>
        <p:nvSpPr>
          <p:cNvPr id="3" name="Footer Placeholder 2"/>
          <p:cNvSpPr>
            <a:spLocks noGrp="1"/>
          </p:cNvSpPr>
          <p:nvPr>
            <p:ph type="ftr" sz="quarter" idx="11"/>
          </p:nvPr>
        </p:nvSpPr>
        <p:spPr/>
        <p:txBody>
          <a:bodyPr/>
          <a:lstStyle/>
          <a:p>
            <a:r>
              <a:rPr lang="en-US" smtClean="0"/>
              <a:t>© 2014 by Living on the Edge, Inc. All rights reserved.</a:t>
            </a:r>
            <a:endParaRPr lang="en-US" dirty="0" smtClean="0"/>
          </a:p>
        </p:txBody>
      </p:sp>
      <p:pic>
        <p:nvPicPr>
          <p:cNvPr id="5" name="Picture 4" descr="Movie 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61365" y="2062244"/>
            <a:ext cx="4202723" cy="3230386"/>
          </a:xfrm>
          <a:prstGeom prst="rect">
            <a:avLst/>
          </a:prstGeom>
        </p:spPr>
      </p:pic>
      <p:sp>
        <p:nvSpPr>
          <p:cNvPr id="4" name="TextBox 3"/>
          <p:cNvSpPr txBox="1"/>
          <p:nvPr/>
        </p:nvSpPr>
        <p:spPr>
          <a:xfrm>
            <a:off x="286816" y="5576153"/>
            <a:ext cx="8570369" cy="369332"/>
          </a:xfrm>
          <a:prstGeom prst="rect">
            <a:avLst/>
          </a:prstGeom>
          <a:noFill/>
        </p:spPr>
        <p:txBody>
          <a:bodyPr wrap="none" rtlCol="0">
            <a:spAutoFit/>
          </a:bodyPr>
          <a:lstStyle/>
          <a:p>
            <a:pPr algn="ctr"/>
            <a:r>
              <a:rPr lang="en-US" b="1" i="1" dirty="0">
                <a:latin typeface="Cambria"/>
                <a:cs typeface="Cambria"/>
              </a:rPr>
              <a:t>Your brain typically exercises editing over events up to 1/10th of a second </a:t>
            </a:r>
            <a:r>
              <a:rPr lang="en-US" b="1" i="1" dirty="0" smtClean="0">
                <a:latin typeface="Cambria"/>
                <a:cs typeface="Cambria"/>
              </a:rPr>
              <a:t>apart</a:t>
            </a:r>
            <a:r>
              <a:rPr lang="en-US" b="1" i="1" dirty="0">
                <a:latin typeface="Cambria"/>
                <a:cs typeface="Cambria"/>
              </a:rPr>
              <a:t>!</a:t>
            </a:r>
          </a:p>
        </p:txBody>
      </p:sp>
    </p:spTree>
    <p:extLst>
      <p:ext uri="{BB962C8B-B14F-4D97-AF65-F5344CB8AC3E}">
        <p14:creationId xmlns:p14="http://schemas.microsoft.com/office/powerpoint/2010/main" val="4061422297"/>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strVal val="#ppt_w*0.70"/>
                                          </p:val>
                                        </p:tav>
                                        <p:tav tm="100000">
                                          <p:val>
                                            <p:strVal val="#ppt_w"/>
                                          </p:val>
                                        </p:tav>
                                      </p:tavLst>
                                    </p:anim>
                                    <p:anim calcmode="lin" valueType="num">
                                      <p:cBhvr>
                                        <p:cTn id="8" dur="500" fill="hold"/>
                                        <p:tgtEl>
                                          <p:spTgt spid="5"/>
                                        </p:tgtEl>
                                        <p:attrNameLst>
                                          <p:attrName>ppt_h</p:attrName>
                                        </p:attrNameLst>
                                      </p:cBhvr>
                                      <p:tavLst>
                                        <p:tav tm="0">
                                          <p:val>
                                            <p:strVal val="#ppt_h"/>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The Most Important Thing To Notice</a:t>
            </a:r>
            <a:endParaRPr lang="en-US" dirty="0"/>
          </a:p>
        </p:txBody>
      </p:sp>
      <p:sp>
        <p:nvSpPr>
          <p:cNvPr id="3" name="Footer Placeholder 2"/>
          <p:cNvSpPr>
            <a:spLocks noGrp="1"/>
          </p:cNvSpPr>
          <p:nvPr>
            <p:ph type="ftr" sz="quarter" idx="11"/>
          </p:nvPr>
        </p:nvSpPr>
        <p:spPr/>
        <p:txBody>
          <a:bodyPr/>
          <a:lstStyle/>
          <a:p>
            <a:r>
              <a:rPr lang="en-US" smtClean="0"/>
              <a:t>© 2014 by Living on the Edge, Inc. All rights reserved.</a:t>
            </a:r>
            <a:endParaRPr lang="en-US" dirty="0" smtClean="0"/>
          </a:p>
        </p:txBody>
      </p:sp>
      <p:pic>
        <p:nvPicPr>
          <p:cNvPr id="5" name="Puzzle 01.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73285" y="1729158"/>
            <a:ext cx="6797430" cy="3829538"/>
          </a:xfrm>
          <a:prstGeom prst="rect">
            <a:avLst/>
          </a:prstGeom>
          <a:ln>
            <a:noFill/>
          </a:ln>
        </p:spPr>
      </p:pic>
      <p:sp>
        <p:nvSpPr>
          <p:cNvPr id="6" name="TextBox 5"/>
          <p:cNvSpPr txBox="1"/>
          <p:nvPr/>
        </p:nvSpPr>
        <p:spPr>
          <a:xfrm>
            <a:off x="457200" y="5579836"/>
            <a:ext cx="8229599" cy="584776"/>
          </a:xfrm>
          <a:prstGeom prst="rect">
            <a:avLst/>
          </a:prstGeom>
          <a:noFill/>
        </p:spPr>
        <p:txBody>
          <a:bodyPr wrap="square" rtlCol="0">
            <a:spAutoFit/>
          </a:bodyPr>
          <a:lstStyle/>
          <a:p>
            <a:pPr algn="ctr"/>
            <a:r>
              <a:rPr lang="en-US" sz="3200" b="1" dirty="0" smtClean="0">
                <a:latin typeface="Cambria"/>
                <a:cs typeface="Cambria"/>
              </a:rPr>
              <a:t>You Have No Awareness of The Edits!</a:t>
            </a:r>
            <a:endParaRPr lang="en-US" sz="3200" b="1" dirty="0">
              <a:latin typeface="Cambria"/>
              <a:cs typeface="Cambria"/>
            </a:endParaRPr>
          </a:p>
        </p:txBody>
      </p:sp>
    </p:spTree>
    <p:extLst>
      <p:ext uri="{BB962C8B-B14F-4D97-AF65-F5344CB8AC3E}">
        <p14:creationId xmlns:p14="http://schemas.microsoft.com/office/powerpoint/2010/main" val="4158756090"/>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634061" y="3791186"/>
            <a:ext cx="7772400" cy="1305983"/>
          </a:xfrm>
        </p:spPr>
        <p:txBody>
          <a:bodyPr anchor="b">
            <a:normAutofit fontScale="90000"/>
          </a:bodyPr>
          <a:lstStyle/>
          <a:p>
            <a:r>
              <a:rPr lang="en-US" dirty="0" smtClean="0"/>
              <a:t>Introducing Your Two</a:t>
            </a:r>
            <a:br>
              <a:rPr lang="en-US" dirty="0" smtClean="0"/>
            </a:br>
            <a:r>
              <a:rPr lang="en-US" dirty="0"/>
              <a:t>T</a:t>
            </a:r>
            <a:r>
              <a:rPr lang="en-US" dirty="0" smtClean="0"/>
              <a:t>hinking Systems</a:t>
            </a:r>
            <a:endParaRPr lang="en-US" dirty="0"/>
          </a:p>
        </p:txBody>
      </p:sp>
      <p:sp>
        <p:nvSpPr>
          <p:cNvPr id="3" name="Footer Placeholder 2"/>
          <p:cNvSpPr>
            <a:spLocks noGrp="1"/>
          </p:cNvSpPr>
          <p:nvPr>
            <p:ph type="ftr" sz="quarter" idx="11"/>
          </p:nvPr>
        </p:nvSpPr>
        <p:spPr/>
        <p:txBody>
          <a:bodyPr/>
          <a:lstStyle/>
          <a:p>
            <a:r>
              <a:rPr lang="en-US" smtClean="0"/>
              <a:t>© 2014 by Living on the Edge, Inc. All rights reserved.</a:t>
            </a:r>
            <a:endParaRPr lang="en-US" dirty="0" smtClean="0"/>
          </a:p>
        </p:txBody>
      </p:sp>
      <p:cxnSp>
        <p:nvCxnSpPr>
          <p:cNvPr id="8" name="Straight Connector 7"/>
          <p:cNvCxnSpPr/>
          <p:nvPr/>
        </p:nvCxnSpPr>
        <p:spPr>
          <a:xfrm flipV="1">
            <a:off x="634061" y="5088809"/>
            <a:ext cx="7772400" cy="35034"/>
          </a:xfrm>
          <a:prstGeom prst="line">
            <a:avLst/>
          </a:prstGeom>
          <a:ln w="28575" cmpd="sng">
            <a:solidFill>
              <a:srgbClr val="800000"/>
            </a:solidFill>
          </a:ln>
          <a:effectLst/>
        </p:spPr>
        <p:style>
          <a:lnRef idx="1">
            <a:schemeClr val="accent2"/>
          </a:lnRef>
          <a:fillRef idx="0">
            <a:schemeClr val="accent2"/>
          </a:fillRef>
          <a:effectRef idx="0">
            <a:schemeClr val="accent2"/>
          </a:effectRef>
          <a:fontRef idx="minor">
            <a:schemeClr val="tx1"/>
          </a:fontRef>
        </p:style>
      </p:cxnSp>
      <p:sp>
        <p:nvSpPr>
          <p:cNvPr id="9" name="Rectangle 8"/>
          <p:cNvSpPr/>
          <p:nvPr/>
        </p:nvSpPr>
        <p:spPr>
          <a:xfrm>
            <a:off x="0" y="498593"/>
            <a:ext cx="9144000" cy="3292593"/>
          </a:xfrm>
          <a:prstGeom prst="rect">
            <a:avLst/>
          </a:prstGeom>
          <a:solidFill>
            <a:schemeClr val="bg2">
              <a:lumMod val="25000"/>
            </a:schemeClr>
          </a:solidFill>
          <a:ln>
            <a:noFill/>
          </a:ln>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34716511"/>
      </p:ext>
    </p:extLst>
  </p:cSld>
  <p:clrMapOvr>
    <a:masterClrMapping/>
  </p:clrMapOvr>
  <p:transition spd="slow">
    <p:wipe dir="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Introducing Two Thinking Systems</a:t>
            </a:r>
            <a:endParaRPr lang="en-US" dirty="0"/>
          </a:p>
        </p:txBody>
      </p:sp>
      <p:sp>
        <p:nvSpPr>
          <p:cNvPr id="13" name="TextBox 12"/>
          <p:cNvSpPr txBox="1"/>
          <p:nvPr/>
        </p:nvSpPr>
        <p:spPr>
          <a:xfrm>
            <a:off x="688047" y="1475367"/>
            <a:ext cx="3634306" cy="4708981"/>
          </a:xfrm>
          <a:prstGeom prst="rect">
            <a:avLst/>
          </a:prstGeom>
          <a:noFill/>
        </p:spPr>
        <p:txBody>
          <a:bodyPr wrap="square" rtlCol="0">
            <a:spAutoFit/>
          </a:bodyPr>
          <a:lstStyle/>
          <a:p>
            <a:pPr algn="ctr"/>
            <a:r>
              <a:rPr lang="en-US" sz="3600" b="1" u="sng" dirty="0" smtClean="0">
                <a:latin typeface="Cambria"/>
                <a:cs typeface="Cambria"/>
              </a:rPr>
              <a:t>Fast</a:t>
            </a:r>
          </a:p>
          <a:p>
            <a:pPr algn="ctr"/>
            <a:endParaRPr lang="en-US" sz="3600" b="1" dirty="0" smtClean="0">
              <a:latin typeface="Cambria"/>
              <a:cs typeface="Cambria"/>
            </a:endParaRPr>
          </a:p>
          <a:p>
            <a:pPr algn="ctr"/>
            <a:endParaRPr lang="en-US" sz="3600" b="1" dirty="0">
              <a:latin typeface="Cambria"/>
              <a:cs typeface="Cambria"/>
            </a:endParaRPr>
          </a:p>
          <a:p>
            <a:pPr algn="ctr"/>
            <a:endParaRPr lang="en-US" sz="3600" b="1" dirty="0" smtClean="0">
              <a:latin typeface="Cambria"/>
              <a:cs typeface="Cambria"/>
            </a:endParaRPr>
          </a:p>
          <a:p>
            <a:pPr algn="ctr"/>
            <a:endParaRPr lang="en-US" sz="3600" b="1" dirty="0" smtClean="0">
              <a:latin typeface="Cambria"/>
              <a:cs typeface="Cambria"/>
            </a:endParaRPr>
          </a:p>
          <a:p>
            <a:pPr algn="ctr"/>
            <a:endParaRPr lang="en-US" sz="2400" b="1" dirty="0" smtClean="0">
              <a:latin typeface="Cambria"/>
              <a:cs typeface="Cambria"/>
            </a:endParaRPr>
          </a:p>
          <a:p>
            <a:pPr algn="ctr"/>
            <a:r>
              <a:rPr lang="en-US" sz="3200" b="1" dirty="0" smtClean="0">
                <a:latin typeface="Cambria"/>
                <a:cs typeface="Cambria"/>
              </a:rPr>
              <a:t>Search &amp; Fetch</a:t>
            </a:r>
          </a:p>
          <a:p>
            <a:pPr algn="ctr"/>
            <a:r>
              <a:rPr lang="en-US" sz="3200" b="1" dirty="0" smtClean="0">
                <a:latin typeface="Cambria"/>
                <a:cs typeface="Cambria"/>
              </a:rPr>
              <a:t>Ancient</a:t>
            </a:r>
          </a:p>
          <a:p>
            <a:pPr algn="ctr"/>
            <a:r>
              <a:rPr lang="en-US" sz="3200" b="1" dirty="0" smtClean="0">
                <a:latin typeface="Cambria"/>
                <a:cs typeface="Cambria"/>
              </a:rPr>
              <a:t>Automatic</a:t>
            </a:r>
            <a:endParaRPr lang="en-US" sz="3200" b="1" dirty="0">
              <a:latin typeface="Cambria"/>
              <a:cs typeface="Cambria"/>
            </a:endParaRPr>
          </a:p>
        </p:txBody>
      </p:sp>
      <p:sp>
        <p:nvSpPr>
          <p:cNvPr id="14" name="TextBox 13"/>
          <p:cNvSpPr txBox="1"/>
          <p:nvPr/>
        </p:nvSpPr>
        <p:spPr>
          <a:xfrm>
            <a:off x="5052494" y="1439083"/>
            <a:ext cx="3634306" cy="4893647"/>
          </a:xfrm>
          <a:prstGeom prst="rect">
            <a:avLst/>
          </a:prstGeom>
          <a:noFill/>
        </p:spPr>
        <p:txBody>
          <a:bodyPr wrap="square" rtlCol="0">
            <a:spAutoFit/>
          </a:bodyPr>
          <a:lstStyle/>
          <a:p>
            <a:pPr algn="ctr"/>
            <a:r>
              <a:rPr lang="en-US" sz="3600" b="1" u="sng" dirty="0" smtClean="0">
                <a:latin typeface="Cambria"/>
                <a:cs typeface="Cambria"/>
              </a:rPr>
              <a:t>Slow</a:t>
            </a:r>
          </a:p>
          <a:p>
            <a:pPr algn="ctr"/>
            <a:endParaRPr lang="en-US" sz="3600" b="1" dirty="0">
              <a:latin typeface="Cambria"/>
              <a:cs typeface="Cambria"/>
            </a:endParaRPr>
          </a:p>
          <a:p>
            <a:pPr algn="ctr"/>
            <a:endParaRPr lang="en-US" sz="3600" b="1" dirty="0" smtClean="0">
              <a:latin typeface="Cambria"/>
              <a:cs typeface="Cambria"/>
            </a:endParaRPr>
          </a:p>
          <a:p>
            <a:pPr algn="ctr"/>
            <a:endParaRPr lang="en-US" sz="3600" b="1" dirty="0">
              <a:latin typeface="Cambria"/>
              <a:cs typeface="Cambria"/>
            </a:endParaRPr>
          </a:p>
          <a:p>
            <a:pPr algn="ctr"/>
            <a:endParaRPr lang="en-US" sz="3600" b="1" dirty="0" smtClean="0">
              <a:latin typeface="Cambria"/>
              <a:cs typeface="Cambria"/>
            </a:endParaRPr>
          </a:p>
          <a:p>
            <a:pPr algn="ctr"/>
            <a:endParaRPr lang="en-US" sz="2400" b="1" dirty="0">
              <a:latin typeface="Cambria"/>
              <a:cs typeface="Cambria"/>
            </a:endParaRPr>
          </a:p>
          <a:p>
            <a:pPr algn="ctr"/>
            <a:r>
              <a:rPr lang="en-US" sz="3200" b="1" dirty="0" smtClean="0">
                <a:latin typeface="Cambria"/>
                <a:cs typeface="Cambria"/>
              </a:rPr>
              <a:t>Analyze &amp; Plan</a:t>
            </a:r>
          </a:p>
          <a:p>
            <a:pPr algn="ctr"/>
            <a:r>
              <a:rPr lang="en-US" sz="3200" b="1" dirty="0" smtClean="0">
                <a:latin typeface="Cambria"/>
                <a:cs typeface="Cambria"/>
              </a:rPr>
              <a:t>New Invention</a:t>
            </a:r>
          </a:p>
          <a:p>
            <a:pPr algn="ctr"/>
            <a:r>
              <a:rPr lang="en-US" sz="3200" b="1" dirty="0" smtClean="0">
                <a:latin typeface="Cambria"/>
                <a:cs typeface="Cambria"/>
              </a:rPr>
              <a:t>Intentional</a:t>
            </a:r>
            <a:endParaRPr lang="en-US" sz="3200" b="1" dirty="0">
              <a:latin typeface="Cambria"/>
              <a:cs typeface="Cambria"/>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8047" y="2352483"/>
            <a:ext cx="3634306" cy="2036859"/>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7020" y="2352483"/>
            <a:ext cx="3055289" cy="2036859"/>
          </a:xfrm>
          <a:prstGeom prst="rect">
            <a:avLst/>
          </a:prstGeom>
        </p:spPr>
      </p:pic>
      <p:sp>
        <p:nvSpPr>
          <p:cNvPr id="4" name="Footer Placeholder 3"/>
          <p:cNvSpPr>
            <a:spLocks noGrp="1"/>
          </p:cNvSpPr>
          <p:nvPr>
            <p:ph type="ftr" sz="quarter" idx="11"/>
          </p:nvPr>
        </p:nvSpPr>
        <p:spPr/>
        <p:txBody>
          <a:bodyPr/>
          <a:lstStyle/>
          <a:p>
            <a:r>
              <a:rPr lang="en-US" smtClean="0"/>
              <a:t>© 2014 by Living on the Edge, Inc. All rights reserved. Images courtesy of Pixabay, Wikimedia Commons, and Shutterstock</a:t>
            </a:r>
            <a:endParaRPr lang="en-US" dirty="0" smtClean="0"/>
          </a:p>
        </p:txBody>
      </p:sp>
    </p:spTree>
    <p:extLst>
      <p:ext uri="{BB962C8B-B14F-4D97-AF65-F5344CB8AC3E}">
        <p14:creationId xmlns:p14="http://schemas.microsoft.com/office/powerpoint/2010/main" val="4099400761"/>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15728" y="1533410"/>
            <a:ext cx="7772400" cy="1635943"/>
          </a:xfrm>
        </p:spPr>
        <p:txBody>
          <a:bodyPr>
            <a:noAutofit/>
          </a:bodyPr>
          <a:lstStyle/>
          <a:p>
            <a:pPr algn="l"/>
            <a:r>
              <a:rPr lang="en-US" sz="5400" dirty="0" smtClean="0">
                <a:solidFill>
                  <a:srgbClr val="800000"/>
                </a:solidFill>
              </a:rPr>
              <a:t>The Science Behind IP</a:t>
            </a:r>
            <a:endParaRPr lang="en-US" sz="5400" dirty="0">
              <a:solidFill>
                <a:srgbClr val="800000"/>
              </a:solidFill>
            </a:endParaRPr>
          </a:p>
        </p:txBody>
      </p:sp>
      <p:sp>
        <p:nvSpPr>
          <p:cNvPr id="3" name="Subtitle 2"/>
          <p:cNvSpPr>
            <a:spLocks noGrp="1"/>
          </p:cNvSpPr>
          <p:nvPr>
            <p:ph type="subTitle" idx="1"/>
          </p:nvPr>
        </p:nvSpPr>
        <p:spPr>
          <a:xfrm>
            <a:off x="685800" y="3328270"/>
            <a:ext cx="7772400" cy="1752600"/>
          </a:xfrm>
        </p:spPr>
        <p:txBody>
          <a:bodyPr>
            <a:normAutofit/>
          </a:bodyPr>
          <a:lstStyle/>
          <a:p>
            <a:r>
              <a:rPr lang="en-US" i="1" dirty="0">
                <a:solidFill>
                  <a:schemeClr val="tx1">
                    <a:lumMod val="65000"/>
                    <a:lumOff val="35000"/>
                  </a:schemeClr>
                </a:solidFill>
              </a:rPr>
              <a:t>Infinite Possibilities: Train the Trainer</a:t>
            </a:r>
            <a:r>
              <a:rPr lang="en-US" dirty="0">
                <a:solidFill>
                  <a:schemeClr val="tx1">
                    <a:lumMod val="65000"/>
                    <a:lumOff val="35000"/>
                  </a:schemeClr>
                </a:solidFill>
              </a:rPr>
              <a:t> Conference</a:t>
            </a:r>
            <a:endParaRPr lang="en-US" i="1" dirty="0"/>
          </a:p>
          <a:p>
            <a:r>
              <a:rPr lang="en-US" dirty="0" smtClean="0"/>
              <a:t>Ventura, 2015</a:t>
            </a:r>
            <a:endParaRPr lang="en-US" dirty="0"/>
          </a:p>
          <a:p>
            <a:endParaRPr lang="en-US" dirty="0"/>
          </a:p>
          <a:p>
            <a:endParaRPr lang="en-US" dirty="0"/>
          </a:p>
        </p:txBody>
      </p:sp>
      <p:cxnSp>
        <p:nvCxnSpPr>
          <p:cNvPr id="5" name="Straight Connector 4"/>
          <p:cNvCxnSpPr/>
          <p:nvPr/>
        </p:nvCxnSpPr>
        <p:spPr>
          <a:xfrm flipV="1">
            <a:off x="685800" y="3263723"/>
            <a:ext cx="7772400" cy="35034"/>
          </a:xfrm>
          <a:prstGeom prst="line">
            <a:avLst/>
          </a:prstGeom>
          <a:ln w="28575" cmpd="sng">
            <a:solidFill>
              <a:srgbClr val="800000"/>
            </a:solidFill>
          </a:ln>
          <a:effectLst/>
        </p:spPr>
        <p:style>
          <a:lnRef idx="1">
            <a:schemeClr val="accent2"/>
          </a:lnRef>
          <a:fillRef idx="0">
            <a:schemeClr val="accent2"/>
          </a:fillRef>
          <a:effectRef idx="0">
            <a:schemeClr val="accent2"/>
          </a:effectRef>
          <a:fontRef idx="minor">
            <a:schemeClr val="tx1"/>
          </a:fontRef>
        </p:style>
      </p:cxnSp>
      <p:sp>
        <p:nvSpPr>
          <p:cNvPr id="6" name="Footer Placeholder 5"/>
          <p:cNvSpPr>
            <a:spLocks noGrp="1"/>
          </p:cNvSpPr>
          <p:nvPr>
            <p:ph type="ftr" sz="quarter" idx="11"/>
          </p:nvPr>
        </p:nvSpPr>
        <p:spPr>
          <a:xfrm>
            <a:off x="457200" y="6534820"/>
            <a:ext cx="4631276" cy="247968"/>
          </a:xfrm>
        </p:spPr>
        <p:txBody>
          <a:bodyPr/>
          <a:lstStyle/>
          <a:p>
            <a:r>
              <a:rPr lang="en-US" dirty="0" smtClean="0"/>
              <a:t>© 2015 by Living on the Edge, Inc. All rights reserved.</a:t>
            </a:r>
            <a:endParaRPr lang="en-US" dirty="0"/>
          </a:p>
        </p:txBody>
      </p:sp>
    </p:spTree>
    <p:extLst>
      <p:ext uri="{BB962C8B-B14F-4D97-AF65-F5344CB8AC3E}">
        <p14:creationId xmlns:p14="http://schemas.microsoft.com/office/powerpoint/2010/main" val="1681173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smtClean="0"/>
              <a:t>Fast Thinking Creates Your Worldview</a:t>
            </a:r>
            <a:endParaRPr lang="en-US" dirty="0"/>
          </a:p>
        </p:txBody>
      </p:sp>
      <p:pic>
        <p:nvPicPr>
          <p:cNvPr id="9" name="Picture 8" descr="Victorious 0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8949" y="1475367"/>
            <a:ext cx="7086103" cy="4569060"/>
          </a:xfrm>
          <a:prstGeom prst="rect">
            <a:avLst/>
          </a:prstGeom>
        </p:spPr>
      </p:pic>
      <p:sp>
        <p:nvSpPr>
          <p:cNvPr id="4" name="Footer Placeholder 3"/>
          <p:cNvSpPr>
            <a:spLocks noGrp="1"/>
          </p:cNvSpPr>
          <p:nvPr>
            <p:ph type="ftr" sz="quarter" idx="11"/>
          </p:nvPr>
        </p:nvSpPr>
        <p:spPr/>
        <p:txBody>
          <a:bodyPr/>
          <a:lstStyle/>
          <a:p>
            <a:r>
              <a:rPr lang="en-US" smtClean="0"/>
              <a:t>© 2014 by Living on the Edge, Inc. All rights reserved.</a:t>
            </a:r>
            <a:endParaRPr lang="en-US" dirty="0" smtClean="0"/>
          </a:p>
        </p:txBody>
      </p:sp>
    </p:spTree>
    <p:extLst>
      <p:ext uri="{BB962C8B-B14F-4D97-AF65-F5344CB8AC3E}">
        <p14:creationId xmlns:p14="http://schemas.microsoft.com/office/powerpoint/2010/main" val="1087773259"/>
      </p:ext>
    </p:extLst>
  </p:cSld>
  <p:clrMapOvr>
    <a:masterClrMapping/>
  </p:clrMapOvr>
  <p:transition spd="slow">
    <p:wipe dir="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smtClean="0"/>
              <a:t>Slow Thinking is Your Executive</a:t>
            </a:r>
            <a:endParaRPr lang="en-US" dirty="0"/>
          </a:p>
        </p:txBody>
      </p:sp>
      <p:pic>
        <p:nvPicPr>
          <p:cNvPr id="10" name="Picture 9" descr="Analyze 0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90309" y="1392295"/>
            <a:ext cx="3363383" cy="4741333"/>
          </a:xfrm>
          <a:prstGeom prst="rect">
            <a:avLst/>
          </a:prstGeom>
        </p:spPr>
      </p:pic>
      <p:sp>
        <p:nvSpPr>
          <p:cNvPr id="4" name="Footer Placeholder 3"/>
          <p:cNvSpPr>
            <a:spLocks noGrp="1"/>
          </p:cNvSpPr>
          <p:nvPr>
            <p:ph type="ftr" sz="quarter" idx="11"/>
          </p:nvPr>
        </p:nvSpPr>
        <p:spPr/>
        <p:txBody>
          <a:bodyPr/>
          <a:lstStyle/>
          <a:p>
            <a:r>
              <a:rPr lang="en-US" smtClean="0"/>
              <a:t>© 2014 by Living on the Edge, Inc. All rights reserved.</a:t>
            </a:r>
            <a:endParaRPr lang="en-US" dirty="0" smtClean="0"/>
          </a:p>
        </p:txBody>
      </p:sp>
    </p:spTree>
    <p:extLst>
      <p:ext uri="{BB962C8B-B14F-4D97-AF65-F5344CB8AC3E}">
        <p14:creationId xmlns:p14="http://schemas.microsoft.com/office/powerpoint/2010/main" val="1862412932"/>
      </p:ext>
    </p:extLst>
  </p:cSld>
  <p:clrMapOvr>
    <a:masterClrMapping/>
  </p:clrMapOvr>
  <p:transition spd="slow">
    <p:wipe dir="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Fast Thinking Close Up</a:t>
            </a:r>
            <a:endParaRPr lang="en-US" dirty="0"/>
          </a:p>
        </p:txBody>
      </p:sp>
      <p:sp>
        <p:nvSpPr>
          <p:cNvPr id="5" name="TextBox 4"/>
          <p:cNvSpPr txBox="1"/>
          <p:nvPr/>
        </p:nvSpPr>
        <p:spPr>
          <a:xfrm>
            <a:off x="490820" y="2420083"/>
            <a:ext cx="8162361" cy="1938992"/>
          </a:xfrm>
          <a:prstGeom prst="rect">
            <a:avLst/>
          </a:prstGeom>
          <a:noFill/>
        </p:spPr>
        <p:txBody>
          <a:bodyPr wrap="none" rtlCol="0">
            <a:spAutoFit/>
          </a:bodyPr>
          <a:lstStyle/>
          <a:p>
            <a:pPr algn="ctr"/>
            <a:r>
              <a:rPr lang="en-US" sz="4000" dirty="0" smtClean="0">
                <a:latin typeface="Cambria"/>
                <a:cs typeface="Cambria"/>
              </a:rPr>
              <a:t>I’m going to read a sentence and you</a:t>
            </a:r>
          </a:p>
          <a:p>
            <a:pPr algn="ctr"/>
            <a:r>
              <a:rPr lang="en-US" sz="4000" dirty="0" smtClean="0">
                <a:latin typeface="Cambria"/>
                <a:cs typeface="Cambria"/>
              </a:rPr>
              <a:t>will see a picture appear in your </a:t>
            </a:r>
          </a:p>
          <a:p>
            <a:pPr algn="ctr"/>
            <a:r>
              <a:rPr lang="en-US" sz="4000" dirty="0" smtClean="0">
                <a:latin typeface="Cambria"/>
                <a:cs typeface="Cambria"/>
              </a:rPr>
              <a:t>mind as if by magic!</a:t>
            </a:r>
            <a:endParaRPr lang="en-US" sz="4000" dirty="0">
              <a:latin typeface="Cambria"/>
              <a:cs typeface="Cambria"/>
            </a:endParaRPr>
          </a:p>
        </p:txBody>
      </p:sp>
      <p:sp>
        <p:nvSpPr>
          <p:cNvPr id="3" name="Footer Placeholder 2"/>
          <p:cNvSpPr>
            <a:spLocks noGrp="1"/>
          </p:cNvSpPr>
          <p:nvPr>
            <p:ph type="ftr" sz="quarter" idx="11"/>
          </p:nvPr>
        </p:nvSpPr>
        <p:spPr/>
        <p:txBody>
          <a:bodyPr/>
          <a:lstStyle/>
          <a:p>
            <a:r>
              <a:rPr lang="en-US" smtClean="0"/>
              <a:t>© 2014 by Living on the Edge, Inc. All rights reserved.</a:t>
            </a:r>
            <a:endParaRPr lang="en-US" dirty="0" smtClean="0"/>
          </a:p>
        </p:txBody>
      </p:sp>
    </p:spTree>
    <p:extLst>
      <p:ext uri="{BB962C8B-B14F-4D97-AF65-F5344CB8AC3E}">
        <p14:creationId xmlns:p14="http://schemas.microsoft.com/office/powerpoint/2010/main" val="2874249618"/>
      </p:ext>
    </p:extLst>
  </p:cSld>
  <p:clrMapOvr>
    <a:masterClrMapping/>
  </p:clrMapOvr>
  <p:transition spd="slow">
    <p:wipe dir="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Fast Thinking Close Up</a:t>
            </a:r>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11513" y="1829459"/>
            <a:ext cx="5155259" cy="3739966"/>
          </a:xfrm>
          <a:prstGeom prst="rect">
            <a:avLst/>
          </a:prstGeom>
        </p:spPr>
      </p:pic>
      <p:pic>
        <p:nvPicPr>
          <p:cNvPr id="6" name="Picture 5" descr="ATM 0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1447165"/>
            <a:ext cx="3006577" cy="4504553"/>
          </a:xfrm>
          <a:prstGeom prst="rect">
            <a:avLst/>
          </a:prstGeom>
        </p:spPr>
      </p:pic>
      <p:sp>
        <p:nvSpPr>
          <p:cNvPr id="5" name="TextBox 4"/>
          <p:cNvSpPr txBox="1"/>
          <p:nvPr/>
        </p:nvSpPr>
        <p:spPr>
          <a:xfrm>
            <a:off x="1297206" y="2991556"/>
            <a:ext cx="6549589" cy="707886"/>
          </a:xfrm>
          <a:prstGeom prst="rect">
            <a:avLst/>
          </a:prstGeom>
          <a:noFill/>
        </p:spPr>
        <p:txBody>
          <a:bodyPr wrap="none" rtlCol="0">
            <a:spAutoFit/>
          </a:bodyPr>
          <a:lstStyle/>
          <a:p>
            <a:pPr algn="ctr"/>
            <a:r>
              <a:rPr lang="en-US" sz="4000" dirty="0" smtClean="0">
                <a:latin typeface="Cambria"/>
                <a:cs typeface="Cambria"/>
              </a:rPr>
              <a:t>“Anne approached the bank.”</a:t>
            </a:r>
            <a:endParaRPr lang="en-US" sz="4000" dirty="0">
              <a:latin typeface="Cambria"/>
              <a:cs typeface="Cambria"/>
            </a:endParaRPr>
          </a:p>
        </p:txBody>
      </p:sp>
      <p:sp>
        <p:nvSpPr>
          <p:cNvPr id="3" name="Footer Placeholder 2"/>
          <p:cNvSpPr>
            <a:spLocks noGrp="1"/>
          </p:cNvSpPr>
          <p:nvPr>
            <p:ph type="ftr" sz="quarter" idx="11"/>
          </p:nvPr>
        </p:nvSpPr>
        <p:spPr/>
        <p:txBody>
          <a:bodyPr/>
          <a:lstStyle/>
          <a:p>
            <a:r>
              <a:rPr lang="en-US" smtClean="0"/>
              <a:t>© 2014 by Living on the Edge, Inc. All rights reserved.</a:t>
            </a:r>
            <a:endParaRPr lang="en-US" dirty="0" smtClean="0"/>
          </a:p>
        </p:txBody>
      </p:sp>
    </p:spTree>
    <p:extLst>
      <p:ext uri="{BB962C8B-B14F-4D97-AF65-F5344CB8AC3E}">
        <p14:creationId xmlns:p14="http://schemas.microsoft.com/office/powerpoint/2010/main" val="3480029664"/>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xit" presetSubtype="8" fill="hold" grpId="1" nodeType="clickEffect">
                                  <p:stCondLst>
                                    <p:cond delay="0"/>
                                  </p:stCondLst>
                                  <p:childTnLst>
                                    <p:animEffect transition="out" filter="wipe(left)">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94371" y="1829459"/>
            <a:ext cx="5155259" cy="3739966"/>
          </a:xfrm>
          <a:prstGeom prst="rect">
            <a:avLst/>
          </a:prstGeom>
        </p:spPr>
      </p:pic>
      <p:pic>
        <p:nvPicPr>
          <p:cNvPr id="5" name="Picture 4" descr="ATM 0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68712" y="1447165"/>
            <a:ext cx="3006577" cy="4504553"/>
          </a:xfrm>
          <a:prstGeom prst="rect">
            <a:avLst/>
          </a:prstGeom>
        </p:spPr>
      </p:pic>
      <p:sp>
        <p:nvSpPr>
          <p:cNvPr id="2" name="Title 1"/>
          <p:cNvSpPr>
            <a:spLocks noGrp="1"/>
          </p:cNvSpPr>
          <p:nvPr>
            <p:ph type="title"/>
          </p:nvPr>
        </p:nvSpPr>
        <p:spPr/>
        <p:txBody>
          <a:bodyPr/>
          <a:lstStyle/>
          <a:p>
            <a:r>
              <a:rPr lang="en-US" dirty="0" smtClean="0"/>
              <a:t>A Few Things to Notice…</a:t>
            </a:r>
            <a:endParaRPr lang="en-US" dirty="0"/>
          </a:p>
        </p:txBody>
      </p:sp>
      <p:pic>
        <p:nvPicPr>
          <p:cNvPr id="7" name="Picture 6" descr="Question Mark 01.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94371" y="1296621"/>
            <a:ext cx="5046218" cy="5382633"/>
          </a:xfrm>
          <a:prstGeom prst="rect">
            <a:avLst/>
          </a:prstGeom>
        </p:spPr>
      </p:pic>
      <p:sp>
        <p:nvSpPr>
          <p:cNvPr id="3" name="Footer Placeholder 2"/>
          <p:cNvSpPr>
            <a:spLocks noGrp="1"/>
          </p:cNvSpPr>
          <p:nvPr>
            <p:ph type="ftr" sz="quarter" idx="11"/>
          </p:nvPr>
        </p:nvSpPr>
        <p:spPr/>
        <p:txBody>
          <a:bodyPr/>
          <a:lstStyle/>
          <a:p>
            <a:r>
              <a:rPr lang="en-US" smtClean="0"/>
              <a:t>© 2014 by Living on the Edge, Inc. All rights reserved.</a:t>
            </a:r>
            <a:endParaRPr lang="en-US" dirty="0" smtClean="0"/>
          </a:p>
        </p:txBody>
      </p:sp>
    </p:spTree>
    <p:extLst>
      <p:ext uri="{BB962C8B-B14F-4D97-AF65-F5344CB8AC3E}">
        <p14:creationId xmlns:p14="http://schemas.microsoft.com/office/powerpoint/2010/main" val="769549445"/>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par>
                          <p:cTn id="8" fill="hold">
                            <p:stCondLst>
                              <p:cond delay="1000"/>
                            </p:stCondLst>
                            <p:childTnLst>
                              <p:par>
                                <p:cTn id="9" presetID="10" presetClass="entr" presetSubtype="0" fill="hold" nodeType="afterEffect">
                                  <p:stCondLst>
                                    <p:cond delay="100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2500"/>
                            </p:stCondLst>
                            <p:childTnLst>
                              <p:par>
                                <p:cTn id="13" presetID="10" presetClass="exit" presetSubtype="0" fill="hold" nodeType="afterEffect">
                                  <p:stCondLst>
                                    <p:cond delay="2000"/>
                                  </p:stCondLst>
                                  <p:childTnLst>
                                    <p:animEffect transition="out" filter="fade">
                                      <p:cBhvr>
                                        <p:cTn id="14" dur="500"/>
                                        <p:tgtEl>
                                          <p:spTgt spid="5"/>
                                        </p:tgtEl>
                                      </p:cBhvr>
                                    </p:animEffect>
                                    <p:set>
                                      <p:cBhvr>
                                        <p:cTn id="15" dur="1" fill="hold">
                                          <p:stCondLst>
                                            <p:cond delay="499"/>
                                          </p:stCondLst>
                                        </p:cTn>
                                        <p:tgtEl>
                                          <p:spTgt spid="5"/>
                                        </p:tgtEl>
                                        <p:attrNameLst>
                                          <p:attrName>style.visibility</p:attrName>
                                        </p:attrNameLst>
                                      </p:cBhvr>
                                      <p:to>
                                        <p:strVal val="hidden"/>
                                      </p:to>
                                    </p:set>
                                  </p:childTnLst>
                                </p:cTn>
                              </p:par>
                            </p:childTnLst>
                          </p:cTn>
                        </p:par>
                        <p:par>
                          <p:cTn id="16" fill="hold">
                            <p:stCondLst>
                              <p:cond delay="5000"/>
                            </p:stCondLst>
                            <p:childTnLst>
                              <p:par>
                                <p:cTn id="17" presetID="10" presetClass="entr" presetSubtype="0" fill="hold" nodeType="afterEffect">
                                  <p:stCondLst>
                                    <p:cond delay="100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6"/>
                                        </p:tgtEl>
                                      </p:cBhvr>
                                    </p:animEffect>
                                    <p:set>
                                      <p:cBhvr>
                                        <p:cTn id="24" dur="1" fill="hold">
                                          <p:stCondLst>
                                            <p:cond delay="499"/>
                                          </p:stCondLst>
                                        </p:cTn>
                                        <p:tgtEl>
                                          <p:spTgt spid="6"/>
                                        </p:tgtEl>
                                        <p:attrNameLst>
                                          <p:attrName>style.visibility</p:attrName>
                                        </p:attrNameLst>
                                      </p:cBhvr>
                                      <p:to>
                                        <p:strVal val="hidden"/>
                                      </p:to>
                                    </p:set>
                                  </p:childTnLst>
                                </p:cTn>
                              </p:par>
                            </p:childTnLst>
                          </p:cTn>
                        </p:par>
                        <p:par>
                          <p:cTn id="25" fill="hold">
                            <p:stCondLst>
                              <p:cond delay="500"/>
                            </p:stCondLst>
                            <p:childTnLst>
                              <p:par>
                                <p:cTn id="26" presetID="55" presetClass="entr" presetSubtype="0" fill="hold" nodeType="after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500" fill="hold"/>
                                        <p:tgtEl>
                                          <p:spTgt spid="7"/>
                                        </p:tgtEl>
                                        <p:attrNameLst>
                                          <p:attrName>ppt_w</p:attrName>
                                        </p:attrNameLst>
                                      </p:cBhvr>
                                      <p:tavLst>
                                        <p:tav tm="0">
                                          <p:val>
                                            <p:strVal val="#ppt_w*0.70"/>
                                          </p:val>
                                        </p:tav>
                                        <p:tav tm="100000">
                                          <p:val>
                                            <p:strVal val="#ppt_w"/>
                                          </p:val>
                                        </p:tav>
                                      </p:tavLst>
                                    </p:anim>
                                    <p:anim calcmode="lin" valueType="num">
                                      <p:cBhvr>
                                        <p:cTn id="29" dur="500" fill="hold"/>
                                        <p:tgtEl>
                                          <p:spTgt spid="7"/>
                                        </p:tgtEl>
                                        <p:attrNameLst>
                                          <p:attrName>ppt_h</p:attrName>
                                        </p:attrNameLst>
                                      </p:cBhvr>
                                      <p:tavLst>
                                        <p:tav tm="0">
                                          <p:val>
                                            <p:strVal val="#ppt_h"/>
                                          </p:val>
                                        </p:tav>
                                        <p:tav tm="100000">
                                          <p:val>
                                            <p:strVal val="#ppt_h"/>
                                          </p:val>
                                        </p:tav>
                                      </p:tavLst>
                                    </p:anim>
                                    <p:animEffect transition="in" filter="fade">
                                      <p:cBhvr>
                                        <p:cTn id="3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Fast Thinking: Not Just for Words!</a:t>
            </a:r>
            <a:endParaRPr lang="en-US" dirty="0"/>
          </a:p>
        </p:txBody>
      </p:sp>
      <p:sp>
        <p:nvSpPr>
          <p:cNvPr id="3" name="Footer Placeholder 2"/>
          <p:cNvSpPr>
            <a:spLocks noGrp="1"/>
          </p:cNvSpPr>
          <p:nvPr>
            <p:ph type="ftr" sz="quarter" idx="11"/>
          </p:nvPr>
        </p:nvSpPr>
        <p:spPr/>
        <p:txBody>
          <a:bodyPr/>
          <a:lstStyle/>
          <a:p>
            <a:r>
              <a:rPr lang="en-US" smtClean="0"/>
              <a:t>© 2014 by Living on the Edge, Inc. All rights reserved.</a:t>
            </a:r>
            <a:endParaRPr lang="en-US" dirty="0" smtClean="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49222" y="1371885"/>
            <a:ext cx="3245556" cy="4776479"/>
          </a:xfrm>
          <a:prstGeom prst="rect">
            <a:avLst/>
          </a:prstGeom>
        </p:spPr>
      </p:pic>
    </p:spTree>
    <p:extLst>
      <p:ext uri="{BB962C8B-B14F-4D97-AF65-F5344CB8AC3E}">
        <p14:creationId xmlns:p14="http://schemas.microsoft.com/office/powerpoint/2010/main" val="583260269"/>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Fast Thinking: Not Just for Words!</a:t>
            </a:r>
            <a:endParaRPr lang="en-US" dirty="0"/>
          </a:p>
        </p:txBody>
      </p:sp>
      <p:sp>
        <p:nvSpPr>
          <p:cNvPr id="3" name="Footer Placeholder 2"/>
          <p:cNvSpPr>
            <a:spLocks noGrp="1"/>
          </p:cNvSpPr>
          <p:nvPr>
            <p:ph type="ftr" sz="quarter" idx="11"/>
          </p:nvPr>
        </p:nvSpPr>
        <p:spPr/>
        <p:txBody>
          <a:bodyPr/>
          <a:lstStyle/>
          <a:p>
            <a:r>
              <a:rPr lang="en-US" smtClean="0"/>
              <a:t>© 2014 by Living on the Edge, Inc. All rights reserved.</a:t>
            </a:r>
            <a:endParaRPr lang="en-US" dirty="0" smtClean="0"/>
          </a:p>
        </p:txBody>
      </p:sp>
      <p:pic>
        <p:nvPicPr>
          <p:cNvPr id="8" name="Picture 7" descr="Young Woman 0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8141" y="1324848"/>
            <a:ext cx="3381022" cy="2253135"/>
          </a:xfrm>
          <a:prstGeom prst="rect">
            <a:avLst/>
          </a:prstGeom>
        </p:spPr>
      </p:pic>
      <p:pic>
        <p:nvPicPr>
          <p:cNvPr id="9" name="Picture 8" descr="Old Woman 0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8141" y="3692661"/>
            <a:ext cx="3381022" cy="2535767"/>
          </a:xfrm>
          <a:prstGeom prst="rect">
            <a:avLst/>
          </a:prstGeom>
        </p:spPr>
      </p:pic>
      <p:pic>
        <p:nvPicPr>
          <p:cNvPr id="10" name="Picture 9" descr="Mustache 01.jpe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37772" y="1324848"/>
            <a:ext cx="3731317" cy="4903580"/>
          </a:xfrm>
          <a:prstGeom prst="rect">
            <a:avLst/>
          </a:prstGeom>
        </p:spPr>
      </p:pic>
    </p:spTree>
    <p:extLst>
      <p:ext uri="{BB962C8B-B14F-4D97-AF65-F5344CB8AC3E}">
        <p14:creationId xmlns:p14="http://schemas.microsoft.com/office/powerpoint/2010/main" val="4100893160"/>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par>
                          <p:cTn id="8" fill="hold">
                            <p:stCondLst>
                              <p:cond delay="500"/>
                            </p:stCondLst>
                            <p:childTnLst>
                              <p:par>
                                <p:cTn id="9" presetID="9" presetClass="entr" presetSubtype="0" fill="hold" nodeType="afterEffect">
                                  <p:stCondLst>
                                    <p:cond delay="500"/>
                                  </p:stCondLst>
                                  <p:childTnLst>
                                    <p:set>
                                      <p:cBhvr>
                                        <p:cTn id="10" dur="1" fill="hold">
                                          <p:stCondLst>
                                            <p:cond delay="0"/>
                                          </p:stCondLst>
                                        </p:cTn>
                                        <p:tgtEl>
                                          <p:spTgt spid="9"/>
                                        </p:tgtEl>
                                        <p:attrNameLst>
                                          <p:attrName>style.visibility</p:attrName>
                                        </p:attrNameLst>
                                      </p:cBhvr>
                                      <p:to>
                                        <p:strVal val="visible"/>
                                      </p:to>
                                    </p:set>
                                    <p:animEffect transition="in" filter="dissolve">
                                      <p:cBhvr>
                                        <p:cTn id="11" dur="500"/>
                                        <p:tgtEl>
                                          <p:spTgt spid="9"/>
                                        </p:tgtEl>
                                      </p:cBhvr>
                                    </p:animEffect>
                                  </p:childTnLst>
                                </p:cTn>
                              </p:par>
                            </p:childTnLst>
                          </p:cTn>
                        </p:par>
                        <p:par>
                          <p:cTn id="12" fill="hold">
                            <p:stCondLst>
                              <p:cond delay="1500"/>
                            </p:stCondLst>
                            <p:childTnLst>
                              <p:par>
                                <p:cTn id="13" presetID="9" presetClass="entr" presetSubtype="0" fill="hold" nodeType="afterEffect">
                                  <p:stCondLst>
                                    <p:cond delay="500"/>
                                  </p:stCondLst>
                                  <p:childTnLst>
                                    <p:set>
                                      <p:cBhvr>
                                        <p:cTn id="14" dur="1" fill="hold">
                                          <p:stCondLst>
                                            <p:cond delay="0"/>
                                          </p:stCondLst>
                                        </p:cTn>
                                        <p:tgtEl>
                                          <p:spTgt spid="10"/>
                                        </p:tgtEl>
                                        <p:attrNameLst>
                                          <p:attrName>style.visibility</p:attrName>
                                        </p:attrNameLst>
                                      </p:cBhvr>
                                      <p:to>
                                        <p:strVal val="visible"/>
                                      </p:to>
                                    </p:set>
                                    <p:animEffect transition="in" filter="dissolve">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 Key Difference Between Fast &amp; Slow</a:t>
            </a:r>
            <a:endParaRPr lang="en-US" dirty="0"/>
          </a:p>
        </p:txBody>
      </p:sp>
      <p:sp>
        <p:nvSpPr>
          <p:cNvPr id="11" name="TextBox 10"/>
          <p:cNvSpPr txBox="1"/>
          <p:nvPr/>
        </p:nvSpPr>
        <p:spPr>
          <a:xfrm>
            <a:off x="457201" y="5579836"/>
            <a:ext cx="8229599" cy="584776"/>
          </a:xfrm>
          <a:prstGeom prst="rect">
            <a:avLst/>
          </a:prstGeom>
          <a:noFill/>
        </p:spPr>
        <p:txBody>
          <a:bodyPr wrap="square" rtlCol="0">
            <a:spAutoFit/>
          </a:bodyPr>
          <a:lstStyle/>
          <a:p>
            <a:pPr algn="ctr"/>
            <a:r>
              <a:rPr lang="en-US" sz="3200" b="1" dirty="0" smtClean="0">
                <a:latin typeface="Cambria"/>
                <a:cs typeface="Cambria"/>
              </a:rPr>
              <a:t>No Contradictions Allowed!</a:t>
            </a:r>
            <a:endParaRPr lang="en-US" sz="3200" b="1" dirty="0">
              <a:latin typeface="Cambria"/>
              <a:cs typeface="Cambria"/>
            </a:endParaRPr>
          </a:p>
        </p:txBody>
      </p:sp>
      <p:grpSp>
        <p:nvGrpSpPr>
          <p:cNvPr id="6" name="Group 5"/>
          <p:cNvGrpSpPr>
            <a:grpSpLocks noChangeAspect="1"/>
          </p:cNvGrpSpPr>
          <p:nvPr/>
        </p:nvGrpSpPr>
        <p:grpSpPr>
          <a:xfrm>
            <a:off x="2645395" y="2489464"/>
            <a:ext cx="3853211" cy="1828800"/>
            <a:chOff x="200102" y="2836636"/>
            <a:chExt cx="5779817" cy="2743200"/>
          </a:xfrm>
        </p:grpSpPr>
        <p:sp>
          <p:nvSpPr>
            <p:cNvPr id="4" name="Oval 3"/>
            <p:cNvSpPr>
              <a:spLocks noChangeAspect="1"/>
            </p:cNvSpPr>
            <p:nvPr/>
          </p:nvSpPr>
          <p:spPr>
            <a:xfrm>
              <a:off x="3158665" y="2836636"/>
              <a:ext cx="2821254" cy="2743200"/>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000" b="1" dirty="0" smtClean="0"/>
                <a:t>The RED button is FALSE</a:t>
              </a:r>
              <a:endParaRPr lang="en-US" sz="2000" b="1" dirty="0"/>
            </a:p>
          </p:txBody>
        </p:sp>
        <p:sp>
          <p:nvSpPr>
            <p:cNvPr id="9" name="Oval 8"/>
            <p:cNvSpPr>
              <a:spLocks noChangeAspect="1"/>
            </p:cNvSpPr>
            <p:nvPr/>
          </p:nvSpPr>
          <p:spPr>
            <a:xfrm>
              <a:off x="200102" y="2836636"/>
              <a:ext cx="2821255" cy="2743200"/>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000" b="1" dirty="0" smtClean="0"/>
                <a:t>The BLUE button is TRUE</a:t>
              </a:r>
              <a:endParaRPr lang="en-US" sz="2000" b="1" dirty="0"/>
            </a:p>
          </p:txBody>
        </p:sp>
      </p:grpSp>
      <p:sp>
        <p:nvSpPr>
          <p:cNvPr id="3" name="Footer Placeholder 2"/>
          <p:cNvSpPr>
            <a:spLocks noGrp="1"/>
          </p:cNvSpPr>
          <p:nvPr>
            <p:ph type="ftr" sz="quarter" idx="11"/>
          </p:nvPr>
        </p:nvSpPr>
        <p:spPr/>
        <p:txBody>
          <a:bodyPr/>
          <a:lstStyle/>
          <a:p>
            <a:r>
              <a:rPr lang="en-US" smtClean="0"/>
              <a:t>© 2014 by Living on the Edge, Inc. All rights reserved. Images courtesy of Pixabay, Wikimedia Commons, and Shutterstock</a:t>
            </a:r>
            <a:endParaRPr lang="en-US" dirty="0" smtClean="0"/>
          </a:p>
        </p:txBody>
      </p:sp>
      <p:sp>
        <p:nvSpPr>
          <p:cNvPr id="10" name="&quot;No&quot; Symbol 9"/>
          <p:cNvSpPr/>
          <p:nvPr/>
        </p:nvSpPr>
        <p:spPr>
          <a:xfrm>
            <a:off x="2571251" y="1434423"/>
            <a:ext cx="4001499" cy="3837282"/>
          </a:xfrm>
          <a:prstGeom prst="noSmoking">
            <a:avLst>
              <a:gd name="adj" fmla="val 6685"/>
            </a:avLst>
          </a:prstGeom>
          <a:solidFill>
            <a:srgbClr val="FF0000"/>
          </a:solidFill>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553594510"/>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634061" y="3791186"/>
            <a:ext cx="7772400" cy="1305983"/>
          </a:xfrm>
        </p:spPr>
        <p:txBody>
          <a:bodyPr anchor="b">
            <a:normAutofit/>
          </a:bodyPr>
          <a:lstStyle/>
          <a:p>
            <a:r>
              <a:rPr lang="en-US" dirty="0" smtClean="0"/>
              <a:t>Fast Thinking</a:t>
            </a:r>
            <a:r>
              <a:rPr lang="en-US" dirty="0"/>
              <a:t> </a:t>
            </a:r>
            <a:r>
              <a:rPr lang="en-US" dirty="0" smtClean="0"/>
              <a:t>is Always On</a:t>
            </a:r>
            <a:endParaRPr lang="en-US" dirty="0"/>
          </a:p>
        </p:txBody>
      </p:sp>
      <p:sp>
        <p:nvSpPr>
          <p:cNvPr id="7" name="Subtitle 6"/>
          <p:cNvSpPr>
            <a:spLocks noGrp="1"/>
          </p:cNvSpPr>
          <p:nvPr>
            <p:ph type="subTitle" idx="1"/>
          </p:nvPr>
        </p:nvSpPr>
        <p:spPr>
          <a:xfrm>
            <a:off x="634061" y="5109163"/>
            <a:ext cx="7772400" cy="920985"/>
          </a:xfrm>
        </p:spPr>
        <p:txBody>
          <a:bodyPr>
            <a:normAutofit/>
          </a:bodyPr>
          <a:lstStyle/>
          <a:p>
            <a:r>
              <a:rPr lang="en-US" sz="2400" dirty="0" smtClean="0"/>
              <a:t>Programming Your Fast Thinking Through Choices Instead of by Accident</a:t>
            </a:r>
            <a:endParaRPr lang="en-US" sz="2400" dirty="0"/>
          </a:p>
        </p:txBody>
      </p:sp>
      <p:sp>
        <p:nvSpPr>
          <p:cNvPr id="3" name="Footer Placeholder 2"/>
          <p:cNvSpPr>
            <a:spLocks noGrp="1"/>
          </p:cNvSpPr>
          <p:nvPr>
            <p:ph type="ftr" sz="quarter" idx="11"/>
          </p:nvPr>
        </p:nvSpPr>
        <p:spPr/>
        <p:txBody>
          <a:bodyPr/>
          <a:lstStyle/>
          <a:p>
            <a:r>
              <a:rPr lang="en-US" smtClean="0"/>
              <a:t>© 2014 by Living on the Edge, Inc. All rights reserved.</a:t>
            </a:r>
            <a:endParaRPr lang="en-US" dirty="0" smtClean="0"/>
          </a:p>
        </p:txBody>
      </p:sp>
      <p:cxnSp>
        <p:nvCxnSpPr>
          <p:cNvPr id="8" name="Straight Connector 7"/>
          <p:cNvCxnSpPr/>
          <p:nvPr/>
        </p:nvCxnSpPr>
        <p:spPr>
          <a:xfrm flipV="1">
            <a:off x="634061" y="5088809"/>
            <a:ext cx="7772400" cy="35034"/>
          </a:xfrm>
          <a:prstGeom prst="line">
            <a:avLst/>
          </a:prstGeom>
          <a:ln w="28575" cmpd="sng">
            <a:solidFill>
              <a:srgbClr val="800000"/>
            </a:solidFill>
          </a:ln>
          <a:effectLst/>
        </p:spPr>
        <p:style>
          <a:lnRef idx="1">
            <a:schemeClr val="accent2"/>
          </a:lnRef>
          <a:fillRef idx="0">
            <a:schemeClr val="accent2"/>
          </a:fillRef>
          <a:effectRef idx="0">
            <a:schemeClr val="accent2"/>
          </a:effectRef>
          <a:fontRef idx="minor">
            <a:schemeClr val="tx1"/>
          </a:fontRef>
        </p:style>
      </p:cxnSp>
      <p:sp>
        <p:nvSpPr>
          <p:cNvPr id="9" name="Rectangle 8"/>
          <p:cNvSpPr/>
          <p:nvPr/>
        </p:nvSpPr>
        <p:spPr>
          <a:xfrm>
            <a:off x="0" y="498593"/>
            <a:ext cx="9144000" cy="3292593"/>
          </a:xfrm>
          <a:prstGeom prst="rect">
            <a:avLst/>
          </a:prstGeom>
          <a:solidFill>
            <a:schemeClr val="bg2">
              <a:lumMod val="25000"/>
            </a:schemeClr>
          </a:solidFill>
          <a:ln>
            <a:noFill/>
          </a:ln>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63640844"/>
      </p:ext>
    </p:extLst>
  </p:cSld>
  <p:clrMapOvr>
    <a:masterClrMapping/>
  </p:clrMapOvr>
  <p:transition spd="slow">
    <p:wipe dir="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495645"/>
            <a:ext cx="8229600" cy="1143000"/>
          </a:xfrm>
        </p:spPr>
        <p:txBody>
          <a:bodyPr>
            <a:normAutofit fontScale="90000"/>
          </a:bodyPr>
          <a:lstStyle/>
          <a:p>
            <a:r>
              <a:rPr lang="en-US" dirty="0" smtClean="0"/>
              <a:t>The First Awesome Brain Power:</a:t>
            </a:r>
            <a:br>
              <a:rPr lang="en-US" dirty="0" smtClean="0"/>
            </a:br>
            <a:r>
              <a:rPr lang="en-US" dirty="0" smtClean="0"/>
              <a:t>Always On</a:t>
            </a:r>
            <a:endParaRPr lang="en-US" dirty="0"/>
          </a:p>
        </p:txBody>
      </p:sp>
      <p:sp>
        <p:nvSpPr>
          <p:cNvPr id="4" name="Footer Placeholder 3"/>
          <p:cNvSpPr>
            <a:spLocks noGrp="1"/>
          </p:cNvSpPr>
          <p:nvPr>
            <p:ph type="ftr" sz="quarter" idx="11"/>
          </p:nvPr>
        </p:nvSpPr>
        <p:spPr/>
        <p:txBody>
          <a:bodyPr/>
          <a:lstStyle/>
          <a:p>
            <a:r>
              <a:rPr lang="en-US" smtClean="0"/>
              <a:t>© 2014 by Living on the Edge, Inc. All rights reserved.</a:t>
            </a:r>
            <a:endParaRPr lang="en-US" dirty="0" smtClean="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0628" y="1893531"/>
            <a:ext cx="7222744" cy="3981492"/>
          </a:xfrm>
          <a:prstGeom prst="rect">
            <a:avLst/>
          </a:prstGeom>
        </p:spPr>
      </p:pic>
    </p:spTree>
    <p:extLst>
      <p:ext uri="{BB962C8B-B14F-4D97-AF65-F5344CB8AC3E}">
        <p14:creationId xmlns:p14="http://schemas.microsoft.com/office/powerpoint/2010/main" val="3419755203"/>
      </p:ext>
    </p:extLst>
  </p:cSld>
  <p:clrMapOvr>
    <a:masterClrMapping/>
  </p:clrMapOvr>
  <p:transition spd="slow">
    <p:wipe dir="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Introduction</a:t>
            </a:r>
            <a:endParaRPr lang="en-US" dirty="0"/>
          </a:p>
        </p:txBody>
      </p:sp>
      <p:sp>
        <p:nvSpPr>
          <p:cNvPr id="4" name="Footer Placeholder 3"/>
          <p:cNvSpPr>
            <a:spLocks noGrp="1"/>
          </p:cNvSpPr>
          <p:nvPr>
            <p:ph type="ftr" sz="quarter" idx="11"/>
          </p:nvPr>
        </p:nvSpPr>
        <p:spPr/>
        <p:txBody>
          <a:bodyPr/>
          <a:lstStyle/>
          <a:p>
            <a:r>
              <a:rPr lang="en-US" smtClean="0"/>
              <a:t>© 2014 by Living on the Edge, Inc. All rights reserved.</a:t>
            </a:r>
            <a:endParaRPr lang="en-US" dirty="0" smtClean="0"/>
          </a:p>
        </p:txBody>
      </p:sp>
      <p:pic>
        <p:nvPicPr>
          <p:cNvPr id="6" name="Picture 5" descr="IP large_ipcert_c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36008" y="1306122"/>
            <a:ext cx="4050792" cy="1432560"/>
          </a:xfrm>
          <a:prstGeom prst="rect">
            <a:avLst/>
          </a:prstGeom>
        </p:spPr>
      </p:pic>
      <p:pic>
        <p:nvPicPr>
          <p:cNvPr id="7" name="Picture 6" descr="Time Warner 01.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3326252"/>
            <a:ext cx="4355630" cy="618500"/>
          </a:xfrm>
          <a:prstGeom prst="rect">
            <a:avLst/>
          </a:prstGeom>
        </p:spPr>
      </p:pic>
      <p:pic>
        <p:nvPicPr>
          <p:cNvPr id="8" name="Picture 7" descr="Comcast Logo 01.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45481" y="3074620"/>
            <a:ext cx="2637837" cy="930366"/>
          </a:xfrm>
          <a:prstGeom prst="rect">
            <a:avLst/>
          </a:prstGeom>
        </p:spPr>
      </p:pic>
      <p:pic>
        <p:nvPicPr>
          <p:cNvPr id="9" name="Picture 8" descr="British Telecom Logo 01.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7963" y="4693994"/>
            <a:ext cx="2145830" cy="1015693"/>
          </a:xfrm>
          <a:prstGeom prst="rect">
            <a:avLst/>
          </a:prstGeom>
        </p:spPr>
      </p:pic>
      <p:pic>
        <p:nvPicPr>
          <p:cNvPr id="10" name="Picture 9" descr="Dept of State 01.gi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38482" y="4455141"/>
            <a:ext cx="1474348" cy="1474348"/>
          </a:xfrm>
          <a:prstGeom prst="rect">
            <a:avLst/>
          </a:prstGeom>
        </p:spPr>
      </p:pic>
      <p:pic>
        <p:nvPicPr>
          <p:cNvPr id="11" name="Picture 10" descr="Dept of Energy 01.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15466" y="4455141"/>
            <a:ext cx="1481328" cy="1481328"/>
          </a:xfrm>
          <a:prstGeom prst="rect">
            <a:avLst/>
          </a:prstGeom>
        </p:spPr>
      </p:pic>
      <p:pic>
        <p:nvPicPr>
          <p:cNvPr id="12" name="Picture 11" descr="Dept of Treasury 01.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059928" y="4455141"/>
            <a:ext cx="1481328" cy="1481328"/>
          </a:xfrm>
          <a:prstGeom prst="rect">
            <a:avLst/>
          </a:prstGeom>
        </p:spPr>
      </p:pic>
      <p:sp>
        <p:nvSpPr>
          <p:cNvPr id="13" name="TextBox 12"/>
          <p:cNvSpPr txBox="1"/>
          <p:nvPr/>
        </p:nvSpPr>
        <p:spPr>
          <a:xfrm>
            <a:off x="457200" y="1475367"/>
            <a:ext cx="3635964" cy="584776"/>
          </a:xfrm>
          <a:prstGeom prst="rect">
            <a:avLst/>
          </a:prstGeom>
          <a:noFill/>
        </p:spPr>
        <p:txBody>
          <a:bodyPr wrap="square" rtlCol="0">
            <a:spAutoFit/>
          </a:bodyPr>
          <a:lstStyle/>
          <a:p>
            <a:r>
              <a:rPr lang="en-US" sz="3200" dirty="0" smtClean="0">
                <a:latin typeface="Cambria"/>
                <a:cs typeface="Cambria"/>
              </a:rPr>
              <a:t>Who is David </a:t>
            </a:r>
            <a:r>
              <a:rPr lang="en-US" sz="3200" dirty="0" err="1" smtClean="0">
                <a:latin typeface="Cambria"/>
                <a:cs typeface="Cambria"/>
              </a:rPr>
              <a:t>Casti</a:t>
            </a:r>
            <a:r>
              <a:rPr lang="en-US" sz="3200" dirty="0" smtClean="0">
                <a:latin typeface="Cambria"/>
                <a:cs typeface="Cambria"/>
              </a:rPr>
              <a:t>?</a:t>
            </a:r>
            <a:endParaRPr lang="en-US" sz="3200" dirty="0">
              <a:latin typeface="Cambria"/>
              <a:cs typeface="Cambria"/>
            </a:endParaRPr>
          </a:p>
        </p:txBody>
      </p:sp>
    </p:spTree>
    <p:extLst>
      <p:ext uri="{BB962C8B-B14F-4D97-AF65-F5344CB8AC3E}">
        <p14:creationId xmlns:p14="http://schemas.microsoft.com/office/powerpoint/2010/main" val="1477156044"/>
      </p:ext>
    </p:extLst>
  </p:cSld>
  <p:clrMapOvr>
    <a:masterClrMapping/>
  </p:clrMapOvr>
  <p:transition spd="slow">
    <p:wipe dir="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Thought Bubble 0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2294" y="1805212"/>
            <a:ext cx="6099412" cy="4312476"/>
          </a:xfrm>
          <a:prstGeom prst="rect">
            <a:avLst/>
          </a:prstGeom>
        </p:spPr>
      </p:pic>
      <p:sp>
        <p:nvSpPr>
          <p:cNvPr id="5" name="Title 4"/>
          <p:cNvSpPr>
            <a:spLocks noGrp="1"/>
          </p:cNvSpPr>
          <p:nvPr>
            <p:ph type="title"/>
          </p:nvPr>
        </p:nvSpPr>
        <p:spPr>
          <a:xfrm>
            <a:off x="457200" y="504716"/>
            <a:ext cx="8229600" cy="1143000"/>
          </a:xfrm>
        </p:spPr>
        <p:txBody>
          <a:bodyPr>
            <a:normAutofit fontScale="90000"/>
          </a:bodyPr>
          <a:lstStyle/>
          <a:p>
            <a:r>
              <a:rPr lang="en-US" dirty="0" smtClean="0"/>
              <a:t>The First Awesome Brain Power:</a:t>
            </a:r>
            <a:br>
              <a:rPr lang="en-US" dirty="0" smtClean="0"/>
            </a:br>
            <a:r>
              <a:rPr lang="en-US" dirty="0" smtClean="0"/>
              <a:t>Processes Everything</a:t>
            </a:r>
            <a:endParaRPr lang="en-US" dirty="0"/>
          </a:p>
        </p:txBody>
      </p:sp>
      <p:sp>
        <p:nvSpPr>
          <p:cNvPr id="4" name="Footer Placeholder 3"/>
          <p:cNvSpPr>
            <a:spLocks noGrp="1"/>
          </p:cNvSpPr>
          <p:nvPr>
            <p:ph type="ftr" sz="quarter" idx="11"/>
          </p:nvPr>
        </p:nvSpPr>
        <p:spPr/>
        <p:txBody>
          <a:bodyPr/>
          <a:lstStyle/>
          <a:p>
            <a:r>
              <a:rPr lang="en-US" smtClean="0"/>
              <a:t>© 2014 by Living on the Edge, Inc. All rights reserved.</a:t>
            </a:r>
            <a:endParaRPr lang="en-US" dirty="0" smtClean="0"/>
          </a:p>
        </p:txBody>
      </p:sp>
    </p:spTree>
    <p:extLst>
      <p:ext uri="{BB962C8B-B14F-4D97-AF65-F5344CB8AC3E}">
        <p14:creationId xmlns:p14="http://schemas.microsoft.com/office/powerpoint/2010/main" val="4051071744"/>
      </p:ext>
    </p:extLst>
  </p:cSld>
  <p:clrMapOvr>
    <a:masterClrMapping/>
  </p:clrMapOvr>
  <p:transition spd="slow">
    <p:wipe dir="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504716"/>
            <a:ext cx="8229600" cy="1143000"/>
          </a:xfrm>
        </p:spPr>
        <p:txBody>
          <a:bodyPr>
            <a:normAutofit fontScale="90000"/>
          </a:bodyPr>
          <a:lstStyle/>
          <a:p>
            <a:r>
              <a:rPr lang="en-US" dirty="0" smtClean="0"/>
              <a:t>The First Awesome Brain Power:</a:t>
            </a:r>
            <a:br>
              <a:rPr lang="en-US" dirty="0" smtClean="0"/>
            </a:br>
            <a:r>
              <a:rPr lang="en-US" dirty="0" smtClean="0"/>
              <a:t>Shapes Your Entire Experience of Reality</a:t>
            </a:r>
            <a:endParaRPr lang="en-US" dirty="0"/>
          </a:p>
        </p:txBody>
      </p:sp>
      <p:pic>
        <p:nvPicPr>
          <p:cNvPr id="8" name="Picture 7" descr="Reality 0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5447" y="1812306"/>
            <a:ext cx="5373107" cy="4319978"/>
          </a:xfrm>
          <a:prstGeom prst="rect">
            <a:avLst/>
          </a:prstGeom>
        </p:spPr>
      </p:pic>
      <p:sp>
        <p:nvSpPr>
          <p:cNvPr id="4" name="Footer Placeholder 3"/>
          <p:cNvSpPr>
            <a:spLocks noGrp="1"/>
          </p:cNvSpPr>
          <p:nvPr>
            <p:ph type="ftr" sz="quarter" idx="11"/>
          </p:nvPr>
        </p:nvSpPr>
        <p:spPr/>
        <p:txBody>
          <a:bodyPr/>
          <a:lstStyle/>
          <a:p>
            <a:r>
              <a:rPr lang="en-US" smtClean="0"/>
              <a:t>© 2014 by Living on the Edge, Inc. All rights reserved.</a:t>
            </a:r>
            <a:endParaRPr lang="en-US" dirty="0" smtClean="0"/>
          </a:p>
        </p:txBody>
      </p:sp>
    </p:spTree>
    <p:extLst>
      <p:ext uri="{BB962C8B-B14F-4D97-AF65-F5344CB8AC3E}">
        <p14:creationId xmlns:p14="http://schemas.microsoft.com/office/powerpoint/2010/main" val="300627005"/>
      </p:ext>
    </p:extLst>
  </p:cSld>
  <p:clrMapOvr>
    <a:masterClrMapping/>
  </p:clrMapOvr>
  <p:transition spd="slow">
    <p:wipe dir="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Fast Thinking is Not Always Correct</a:t>
            </a:r>
            <a:endParaRPr lang="en-US" dirty="0"/>
          </a:p>
        </p:txBody>
      </p:sp>
      <p:sp>
        <p:nvSpPr>
          <p:cNvPr id="3" name="Footer Placeholder 2"/>
          <p:cNvSpPr>
            <a:spLocks noGrp="1"/>
          </p:cNvSpPr>
          <p:nvPr>
            <p:ph type="ftr" sz="quarter" idx="11"/>
          </p:nvPr>
        </p:nvSpPr>
        <p:spPr/>
        <p:txBody>
          <a:bodyPr/>
          <a:lstStyle/>
          <a:p>
            <a:r>
              <a:rPr lang="en-US" smtClean="0"/>
              <a:t>© 2014 by Living on the Edge, Inc. All rights reserved. Images courtesy of Pixabay, Wikimedia Commons, and Shutterstock</a:t>
            </a:r>
            <a:endParaRPr lang="en-US" dirty="0" smtClean="0"/>
          </a:p>
        </p:txBody>
      </p:sp>
      <p:pic>
        <p:nvPicPr>
          <p:cNvPr id="7" name="colormovie.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727060" y="1415286"/>
            <a:ext cx="5811520" cy="4104640"/>
          </a:xfrm>
          <a:prstGeom prst="rect">
            <a:avLst/>
          </a:prstGeom>
        </p:spPr>
      </p:pic>
    </p:spTree>
    <p:extLst>
      <p:ext uri="{BB962C8B-B14F-4D97-AF65-F5344CB8AC3E}">
        <p14:creationId xmlns:p14="http://schemas.microsoft.com/office/powerpoint/2010/main" val="2628726106"/>
      </p:ext>
    </p:extLst>
  </p:cSld>
  <p:clrMapOvr>
    <a:masterClrMapping/>
  </p:clrMapOvr>
  <p:transition spd="slow">
    <p:wipe dir="r"/>
  </p:transition>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Cognitive Illusions</a:t>
            </a:r>
            <a:endParaRPr lang="en-US" dirty="0"/>
          </a:p>
        </p:txBody>
      </p:sp>
      <p:sp>
        <p:nvSpPr>
          <p:cNvPr id="3" name="Footer Placeholder 2"/>
          <p:cNvSpPr>
            <a:spLocks noGrp="1"/>
          </p:cNvSpPr>
          <p:nvPr>
            <p:ph type="ftr" sz="quarter" idx="11"/>
          </p:nvPr>
        </p:nvSpPr>
        <p:spPr/>
        <p:txBody>
          <a:bodyPr/>
          <a:lstStyle/>
          <a:p>
            <a:r>
              <a:rPr lang="en-US" smtClean="0"/>
              <a:t>© 2014 by Living on the Edge, Inc. All rights reserved.</a:t>
            </a:r>
            <a:endParaRPr lang="en-US" dirty="0" smtClean="0"/>
          </a:p>
        </p:txBody>
      </p:sp>
      <p:pic>
        <p:nvPicPr>
          <p:cNvPr id="6" name="Picture 5"/>
          <p:cNvPicPr>
            <a:picLocks noChangeAspect="1"/>
          </p:cNvPicPr>
          <p:nvPr/>
        </p:nvPicPr>
        <p:blipFill>
          <a:blip r:embed="rId3"/>
          <a:stretch>
            <a:fillRect/>
          </a:stretch>
        </p:blipFill>
        <p:spPr>
          <a:xfrm>
            <a:off x="2540000" y="1905000"/>
            <a:ext cx="4064000" cy="3048000"/>
          </a:xfrm>
          <a:prstGeom prst="rect">
            <a:avLst/>
          </a:prstGeom>
        </p:spPr>
      </p:pic>
    </p:spTree>
    <p:extLst>
      <p:ext uri="{BB962C8B-B14F-4D97-AF65-F5344CB8AC3E}">
        <p14:creationId xmlns:p14="http://schemas.microsoft.com/office/powerpoint/2010/main" val="3561374801"/>
      </p:ext>
    </p:extLst>
  </p:cSld>
  <p:clrMapOvr>
    <a:masterClrMapping/>
  </p:clrMapOvr>
  <p:transition spd="slow">
    <p:wipe dir="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04716"/>
            <a:ext cx="8229600" cy="1143000"/>
          </a:xfrm>
        </p:spPr>
        <p:txBody>
          <a:bodyPr>
            <a:normAutofit fontScale="90000"/>
          </a:bodyPr>
          <a:lstStyle/>
          <a:p>
            <a:pPr algn="ctr"/>
            <a:r>
              <a:rPr lang="en-US" b="1" i="1" dirty="0" smtClean="0"/>
              <a:t>This is Why Willpower </a:t>
            </a:r>
            <a:br>
              <a:rPr lang="en-US" b="1" i="1" dirty="0" smtClean="0"/>
            </a:br>
            <a:r>
              <a:rPr lang="en-US" b="1" i="1" dirty="0" smtClean="0"/>
              <a:t>Will Always Fail You:</a:t>
            </a:r>
            <a:endParaRPr lang="en-US" b="1" i="1" dirty="0"/>
          </a:p>
        </p:txBody>
      </p:sp>
      <p:sp>
        <p:nvSpPr>
          <p:cNvPr id="3" name="Footer Placeholder 2"/>
          <p:cNvSpPr>
            <a:spLocks noGrp="1"/>
          </p:cNvSpPr>
          <p:nvPr>
            <p:ph type="ftr" sz="quarter" idx="11"/>
          </p:nvPr>
        </p:nvSpPr>
        <p:spPr/>
        <p:txBody>
          <a:bodyPr/>
          <a:lstStyle/>
          <a:p>
            <a:r>
              <a:rPr lang="en-US" smtClean="0"/>
              <a:t>© 2014 by Living on the Edge, Inc. All rights reserved. Images courtesy of Pixabay, Wikimedia Commons, and Shutterstock</a:t>
            </a:r>
            <a:endParaRPr lang="en-US" dirty="0" smtClean="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5762" y="1830550"/>
            <a:ext cx="5472476" cy="4279900"/>
          </a:xfrm>
          <a:prstGeom prst="rect">
            <a:avLst/>
          </a:prstGeom>
        </p:spPr>
      </p:pic>
    </p:spTree>
    <p:extLst>
      <p:ext uri="{BB962C8B-B14F-4D97-AF65-F5344CB8AC3E}">
        <p14:creationId xmlns:p14="http://schemas.microsoft.com/office/powerpoint/2010/main" val="3984462149"/>
      </p:ext>
    </p:extLst>
  </p:cSld>
  <p:clrMapOvr>
    <a:masterClrMapping/>
  </p:clrMapOvr>
  <p:transition spd="slow">
    <p:wipe dir="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Fast Thinking is NOT a Judge</a:t>
            </a:r>
            <a:endParaRPr lang="en-US" dirty="0"/>
          </a:p>
        </p:txBody>
      </p:sp>
      <p:sp>
        <p:nvSpPr>
          <p:cNvPr id="3" name="Footer Placeholder 2"/>
          <p:cNvSpPr>
            <a:spLocks noGrp="1"/>
          </p:cNvSpPr>
          <p:nvPr>
            <p:ph type="ftr" sz="quarter" idx="11"/>
          </p:nvPr>
        </p:nvSpPr>
        <p:spPr/>
        <p:txBody>
          <a:bodyPr/>
          <a:lstStyle/>
          <a:p>
            <a:r>
              <a:rPr lang="en-US" smtClean="0"/>
              <a:t>© 2014 by Living on the Edge, Inc. All rights reserved.</a:t>
            </a:r>
            <a:endParaRPr lang="en-US" dirty="0" smtClean="0"/>
          </a:p>
        </p:txBody>
      </p:sp>
      <p:grpSp>
        <p:nvGrpSpPr>
          <p:cNvPr id="9" name="Group 8"/>
          <p:cNvGrpSpPr/>
          <p:nvPr/>
        </p:nvGrpSpPr>
        <p:grpSpPr>
          <a:xfrm>
            <a:off x="1610784" y="1437739"/>
            <a:ext cx="5922433" cy="4536584"/>
            <a:chOff x="1610784" y="1437739"/>
            <a:chExt cx="5922433" cy="4536584"/>
          </a:xfrm>
        </p:grpSpPr>
        <p:pic>
          <p:nvPicPr>
            <p:cNvPr id="4" name="Picture 3" descr="Judge 0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0784" y="1437739"/>
              <a:ext cx="5922433" cy="4536584"/>
            </a:xfrm>
            <a:prstGeom prst="rect">
              <a:avLst/>
            </a:prstGeom>
          </p:spPr>
        </p:pic>
        <p:pic>
          <p:nvPicPr>
            <p:cNvPr id="8" name="Picture 7" descr="No Symbol 0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94390" y="1437739"/>
              <a:ext cx="4194680" cy="4194680"/>
            </a:xfrm>
            <a:prstGeom prst="rect">
              <a:avLst/>
            </a:prstGeom>
          </p:spPr>
        </p:pic>
      </p:grpSp>
    </p:spTree>
    <p:extLst>
      <p:ext uri="{BB962C8B-B14F-4D97-AF65-F5344CB8AC3E}">
        <p14:creationId xmlns:p14="http://schemas.microsoft.com/office/powerpoint/2010/main" val="3737370896"/>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32367"/>
            <a:ext cx="8229600" cy="1143000"/>
          </a:xfrm>
        </p:spPr>
        <p:txBody>
          <a:bodyPr>
            <a:normAutofit/>
          </a:bodyPr>
          <a:lstStyle/>
          <a:p>
            <a:r>
              <a:rPr lang="en-US" dirty="0" smtClean="0"/>
              <a:t>Associations Can Be… </a:t>
            </a:r>
            <a:endParaRPr lang="en-US" dirty="0"/>
          </a:p>
        </p:txBody>
      </p:sp>
      <p:pic>
        <p:nvPicPr>
          <p:cNvPr id="6" name="Picture 5" descr="Destruction 0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131" y="3238500"/>
            <a:ext cx="4377575" cy="2917243"/>
          </a:xfrm>
          <a:prstGeom prst="rect">
            <a:avLst/>
          </a:prstGeom>
        </p:spPr>
      </p:pic>
      <p:pic>
        <p:nvPicPr>
          <p:cNvPr id="5" name="Picture 4" descr="Construction 02.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08568" y="1393728"/>
            <a:ext cx="4121222" cy="3210046"/>
          </a:xfrm>
          <a:prstGeom prst="rect">
            <a:avLst/>
          </a:prstGeom>
        </p:spPr>
      </p:pic>
      <p:sp>
        <p:nvSpPr>
          <p:cNvPr id="3" name="Footer Placeholder 2"/>
          <p:cNvSpPr>
            <a:spLocks noGrp="1"/>
          </p:cNvSpPr>
          <p:nvPr>
            <p:ph type="ftr" sz="quarter" idx="11"/>
          </p:nvPr>
        </p:nvSpPr>
        <p:spPr/>
        <p:txBody>
          <a:bodyPr/>
          <a:lstStyle/>
          <a:p>
            <a:r>
              <a:rPr lang="en-US" smtClean="0"/>
              <a:t>© 2014 by Living on the Edge, Inc. All rights reserved.</a:t>
            </a:r>
            <a:endParaRPr lang="en-US" dirty="0" smtClean="0"/>
          </a:p>
        </p:txBody>
      </p:sp>
      <p:sp>
        <p:nvSpPr>
          <p:cNvPr id="7" name="Title 1"/>
          <p:cNvSpPr txBox="1">
            <a:spLocks/>
          </p:cNvSpPr>
          <p:nvPr/>
        </p:nvSpPr>
        <p:spPr>
          <a:xfrm>
            <a:off x="1587500" y="1596832"/>
            <a:ext cx="3166642" cy="770838"/>
          </a:xfrm>
          <a:prstGeom prst="rect">
            <a:avLst/>
          </a:prstGeom>
        </p:spPr>
        <p:txBody>
          <a:bodyPr vert="horz" lIns="91440" tIns="45720" rIns="91440" bIns="45720" rtlCol="0" anchor="t">
            <a:normAutofit fontScale="97500"/>
          </a:bodyPr>
          <a:lstStyle>
            <a:lvl1pPr algn="l" defTabSz="457200" rtl="0" eaLnBrk="1" latinLnBrk="0" hangingPunct="1">
              <a:spcBef>
                <a:spcPct val="0"/>
              </a:spcBef>
              <a:buNone/>
              <a:defRPr sz="4000" kern="1200">
                <a:solidFill>
                  <a:srgbClr val="800000"/>
                </a:solidFill>
                <a:latin typeface="Cambria"/>
                <a:ea typeface="+mj-ea"/>
                <a:cs typeface="Cambria"/>
              </a:defRPr>
            </a:lvl1pPr>
          </a:lstStyle>
          <a:p>
            <a:pPr algn="r"/>
            <a:r>
              <a:rPr lang="en-US" dirty="0" smtClean="0"/>
              <a:t>Constructive</a:t>
            </a:r>
            <a:endParaRPr lang="en-US" dirty="0"/>
          </a:p>
        </p:txBody>
      </p:sp>
      <p:sp>
        <p:nvSpPr>
          <p:cNvPr id="8" name="Title 1"/>
          <p:cNvSpPr txBox="1">
            <a:spLocks/>
          </p:cNvSpPr>
          <p:nvPr/>
        </p:nvSpPr>
        <p:spPr>
          <a:xfrm>
            <a:off x="4609007" y="5181383"/>
            <a:ext cx="3509930" cy="770838"/>
          </a:xfrm>
          <a:prstGeom prst="rect">
            <a:avLst/>
          </a:prstGeom>
        </p:spPr>
        <p:txBody>
          <a:bodyPr vert="horz" lIns="91440" tIns="45720" rIns="91440" bIns="45720" rtlCol="0" anchor="t">
            <a:normAutofit fontScale="97500"/>
          </a:bodyPr>
          <a:lstStyle>
            <a:lvl1pPr algn="l" defTabSz="457200" rtl="0" eaLnBrk="1" latinLnBrk="0" hangingPunct="1">
              <a:spcBef>
                <a:spcPct val="0"/>
              </a:spcBef>
              <a:buNone/>
              <a:defRPr sz="4000" kern="1200">
                <a:solidFill>
                  <a:srgbClr val="800000"/>
                </a:solidFill>
                <a:latin typeface="Cambria"/>
                <a:ea typeface="+mj-ea"/>
                <a:cs typeface="Cambria"/>
              </a:defRPr>
            </a:lvl1pPr>
          </a:lstStyle>
          <a:p>
            <a:r>
              <a:rPr lang="en-US" dirty="0" smtClean="0"/>
              <a:t>Or Destructive</a:t>
            </a:r>
            <a:endParaRPr lang="en-US" dirty="0"/>
          </a:p>
        </p:txBody>
      </p:sp>
    </p:spTree>
    <p:extLst>
      <p:ext uri="{BB962C8B-B14F-4D97-AF65-F5344CB8AC3E}">
        <p14:creationId xmlns:p14="http://schemas.microsoft.com/office/powerpoint/2010/main" val="964631596"/>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par>
                          <p:cTn id="11" fill="hold">
                            <p:stCondLst>
                              <p:cond delay="500"/>
                            </p:stCondLst>
                            <p:childTnLst>
                              <p:par>
                                <p:cTn id="12" presetID="10" presetClass="entr" presetSubtype="0" fill="hold" nodeType="afterEffect">
                                  <p:stCondLst>
                                    <p:cond delay="50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par>
                                <p:cTn id="15" presetID="10" presetClass="entr" presetSubtype="0" fill="hold" grpId="0" nodeType="withEffect">
                                  <p:stCondLst>
                                    <p:cond delay="50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01693"/>
            <a:ext cx="8229600" cy="1143000"/>
          </a:xfrm>
        </p:spPr>
        <p:txBody>
          <a:bodyPr>
            <a:normAutofit fontScale="90000"/>
          </a:bodyPr>
          <a:lstStyle/>
          <a:p>
            <a:r>
              <a:rPr lang="en-US" dirty="0" smtClean="0"/>
              <a:t>Reprogramming Your Fast Thinking is </a:t>
            </a:r>
            <a:r>
              <a:rPr lang="en-US" b="1" i="1" dirty="0" smtClean="0"/>
              <a:t>Super Easy!</a:t>
            </a:r>
            <a:endParaRPr lang="en-US" b="1" i="1" dirty="0"/>
          </a:p>
        </p:txBody>
      </p:sp>
      <p:pic>
        <p:nvPicPr>
          <p:cNvPr id="4" name="Picture 3" descr="Happy 0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08594" y="1886179"/>
            <a:ext cx="3559763" cy="4077621"/>
          </a:xfrm>
          <a:prstGeom prst="rect">
            <a:avLst/>
          </a:prstGeom>
        </p:spPr>
      </p:pic>
      <p:sp>
        <p:nvSpPr>
          <p:cNvPr id="3" name="Footer Placeholder 2"/>
          <p:cNvSpPr>
            <a:spLocks noGrp="1"/>
          </p:cNvSpPr>
          <p:nvPr>
            <p:ph type="ftr" sz="quarter" idx="11"/>
          </p:nvPr>
        </p:nvSpPr>
        <p:spPr/>
        <p:txBody>
          <a:bodyPr/>
          <a:lstStyle/>
          <a:p>
            <a:r>
              <a:rPr lang="en-US" smtClean="0"/>
              <a:t>© 2014 by Living on the Edge, Inc. All rights reserved.</a:t>
            </a:r>
            <a:endParaRPr lang="en-US" dirty="0" smtClean="0"/>
          </a:p>
        </p:txBody>
      </p:sp>
    </p:spTree>
    <p:extLst>
      <p:ext uri="{BB962C8B-B14F-4D97-AF65-F5344CB8AC3E}">
        <p14:creationId xmlns:p14="http://schemas.microsoft.com/office/powerpoint/2010/main" val="2536056261"/>
      </p:ext>
    </p:extLst>
  </p:cSld>
  <p:clrMapOvr>
    <a:masterClrMapping/>
  </p:clrMapOvr>
  <p:transition spd="slow">
    <p:wipe dir="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nchor 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1171" y="1354666"/>
            <a:ext cx="3641658" cy="5503333"/>
          </a:xfrm>
          <a:prstGeom prst="rect">
            <a:avLst/>
          </a:prstGeom>
        </p:spPr>
      </p:pic>
      <p:sp>
        <p:nvSpPr>
          <p:cNvPr id="2" name="Title 1"/>
          <p:cNvSpPr>
            <a:spLocks noGrp="1"/>
          </p:cNvSpPr>
          <p:nvPr>
            <p:ph type="title"/>
          </p:nvPr>
        </p:nvSpPr>
        <p:spPr>
          <a:xfrm>
            <a:off x="457200" y="320273"/>
            <a:ext cx="8229600" cy="1143000"/>
          </a:xfrm>
        </p:spPr>
        <p:txBody>
          <a:bodyPr>
            <a:normAutofit/>
          </a:bodyPr>
          <a:lstStyle/>
          <a:p>
            <a:r>
              <a:rPr lang="en-US" dirty="0" smtClean="0"/>
              <a:t>New Associations Begin With</a:t>
            </a:r>
            <a:endParaRPr lang="en-US" b="1" i="1" dirty="0"/>
          </a:p>
        </p:txBody>
      </p:sp>
      <p:sp>
        <p:nvSpPr>
          <p:cNvPr id="3" name="Footer Placeholder 2"/>
          <p:cNvSpPr>
            <a:spLocks noGrp="1"/>
          </p:cNvSpPr>
          <p:nvPr>
            <p:ph type="ftr" sz="quarter" idx="11"/>
          </p:nvPr>
        </p:nvSpPr>
        <p:spPr/>
        <p:txBody>
          <a:bodyPr/>
          <a:lstStyle/>
          <a:p>
            <a:r>
              <a:rPr lang="en-US" smtClean="0"/>
              <a:t>© 2014 by Living on the Edge, Inc. All rights reserved.</a:t>
            </a:r>
            <a:endParaRPr lang="en-US" dirty="0" smtClean="0"/>
          </a:p>
        </p:txBody>
      </p:sp>
    </p:spTree>
    <p:extLst>
      <p:ext uri="{BB962C8B-B14F-4D97-AF65-F5344CB8AC3E}">
        <p14:creationId xmlns:p14="http://schemas.microsoft.com/office/powerpoint/2010/main" val="2540192144"/>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290">
                                          <p:stCondLst>
                                            <p:cond delay="0"/>
                                          </p:stCondLst>
                                        </p:cTn>
                                        <p:tgtEl>
                                          <p:spTgt spid="7"/>
                                        </p:tgtEl>
                                      </p:cBhvr>
                                    </p:animEffect>
                                    <p:anim calcmode="lin" valueType="num">
                                      <p:cBhvr>
                                        <p:cTn id="8" dur="911"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7"/>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7"/>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7"/>
                                        </p:tgtEl>
                                        <p:attrNameLst>
                                          <p:attrName>ppt_y</p:attrName>
                                        </p:attrNameLst>
                                      </p:cBhvr>
                                      <p:tavLst>
                                        <p:tav tm="0" fmla="#ppt_y-sin(pi*$)/81">
                                          <p:val>
                                            <p:fltVal val="0"/>
                                          </p:val>
                                        </p:tav>
                                        <p:tav tm="100000">
                                          <p:val>
                                            <p:fltVal val="1"/>
                                          </p:val>
                                        </p:tav>
                                      </p:tavLst>
                                    </p:anim>
                                    <p:animScale>
                                      <p:cBhvr>
                                        <p:cTn id="13" dur="13">
                                          <p:stCondLst>
                                            <p:cond delay="325"/>
                                          </p:stCondLst>
                                        </p:cTn>
                                        <p:tgtEl>
                                          <p:spTgt spid="7"/>
                                        </p:tgtEl>
                                      </p:cBhvr>
                                      <p:to x="100000" y="60000"/>
                                    </p:animScale>
                                    <p:animScale>
                                      <p:cBhvr>
                                        <p:cTn id="14" dur="83" decel="50000">
                                          <p:stCondLst>
                                            <p:cond delay="338"/>
                                          </p:stCondLst>
                                        </p:cTn>
                                        <p:tgtEl>
                                          <p:spTgt spid="7"/>
                                        </p:tgtEl>
                                      </p:cBhvr>
                                      <p:to x="100000" y="100000"/>
                                    </p:animScale>
                                    <p:animScale>
                                      <p:cBhvr>
                                        <p:cTn id="15" dur="13">
                                          <p:stCondLst>
                                            <p:cond delay="656"/>
                                          </p:stCondLst>
                                        </p:cTn>
                                        <p:tgtEl>
                                          <p:spTgt spid="7"/>
                                        </p:tgtEl>
                                      </p:cBhvr>
                                      <p:to x="100000" y="80000"/>
                                    </p:animScale>
                                    <p:animScale>
                                      <p:cBhvr>
                                        <p:cTn id="16" dur="83" decel="50000">
                                          <p:stCondLst>
                                            <p:cond delay="669"/>
                                          </p:stCondLst>
                                        </p:cTn>
                                        <p:tgtEl>
                                          <p:spTgt spid="7"/>
                                        </p:tgtEl>
                                      </p:cBhvr>
                                      <p:to x="100000" y="100000"/>
                                    </p:animScale>
                                    <p:animScale>
                                      <p:cBhvr>
                                        <p:cTn id="17" dur="13">
                                          <p:stCondLst>
                                            <p:cond delay="821"/>
                                          </p:stCondLst>
                                        </p:cTn>
                                        <p:tgtEl>
                                          <p:spTgt spid="7"/>
                                        </p:tgtEl>
                                      </p:cBhvr>
                                      <p:to x="100000" y="90000"/>
                                    </p:animScale>
                                    <p:animScale>
                                      <p:cBhvr>
                                        <p:cTn id="18" dur="83" decel="50000">
                                          <p:stCondLst>
                                            <p:cond delay="834"/>
                                          </p:stCondLst>
                                        </p:cTn>
                                        <p:tgtEl>
                                          <p:spTgt spid="7"/>
                                        </p:tgtEl>
                                      </p:cBhvr>
                                      <p:to x="100000" y="100000"/>
                                    </p:animScale>
                                    <p:animScale>
                                      <p:cBhvr>
                                        <p:cTn id="19" dur="13">
                                          <p:stCondLst>
                                            <p:cond delay="904"/>
                                          </p:stCondLst>
                                        </p:cTn>
                                        <p:tgtEl>
                                          <p:spTgt spid="7"/>
                                        </p:tgtEl>
                                      </p:cBhvr>
                                      <p:to x="100000" y="95000"/>
                                    </p:animScale>
                                    <p:animScale>
                                      <p:cBhvr>
                                        <p:cTn id="20" dur="83" decel="50000">
                                          <p:stCondLst>
                                            <p:cond delay="917"/>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Setting an Anchor</a:t>
            </a:r>
            <a:endParaRPr lang="en-US" dirty="0"/>
          </a:p>
        </p:txBody>
      </p:sp>
      <p:sp>
        <p:nvSpPr>
          <p:cNvPr id="3" name="Footer Placeholder 2"/>
          <p:cNvSpPr>
            <a:spLocks noGrp="1"/>
          </p:cNvSpPr>
          <p:nvPr>
            <p:ph type="ftr" sz="quarter" idx="11"/>
          </p:nvPr>
        </p:nvSpPr>
        <p:spPr/>
        <p:txBody>
          <a:bodyPr/>
          <a:lstStyle/>
          <a:p>
            <a:r>
              <a:rPr lang="en-US" smtClean="0"/>
              <a:t>© 2014 by Living on the Edge, Inc. All rights reserved.</a:t>
            </a:r>
            <a:endParaRPr lang="en-US" dirty="0" smtClean="0"/>
          </a:p>
        </p:txBody>
      </p:sp>
      <p:sp>
        <p:nvSpPr>
          <p:cNvPr id="4" name="TextBox 3"/>
          <p:cNvSpPr txBox="1"/>
          <p:nvPr/>
        </p:nvSpPr>
        <p:spPr>
          <a:xfrm>
            <a:off x="3557446" y="1505192"/>
            <a:ext cx="2029109" cy="1107996"/>
          </a:xfrm>
          <a:prstGeom prst="rect">
            <a:avLst/>
          </a:prstGeom>
          <a:noFill/>
        </p:spPr>
        <p:txBody>
          <a:bodyPr wrap="none" rtlCol="0">
            <a:spAutoFit/>
            <a:scene3d>
              <a:camera prst="orthographicFront"/>
              <a:lightRig rig="threePt" dir="t"/>
            </a:scene3d>
            <a:sp3d extrusionH="57150">
              <a:bevelT w="38100" h="38100"/>
            </a:sp3d>
          </a:bodyPr>
          <a:lstStyle/>
          <a:p>
            <a:pPr algn="ctr"/>
            <a:r>
              <a:rPr lang="en-US" sz="6600" b="1" dirty="0" smtClean="0">
                <a:solidFill>
                  <a:schemeClr val="accent1">
                    <a:lumMod val="75000"/>
                  </a:schemeClr>
                </a:solidFill>
              </a:rPr>
              <a:t>SO_P</a:t>
            </a:r>
            <a:endParaRPr lang="en-US" sz="6600" b="1" dirty="0">
              <a:solidFill>
                <a:schemeClr val="accent1">
                  <a:lumMod val="75000"/>
                </a:schemeClr>
              </a:solidFill>
            </a:endParaRPr>
          </a:p>
        </p:txBody>
      </p:sp>
      <p:sp>
        <p:nvSpPr>
          <p:cNvPr id="5" name="TextBox 4"/>
          <p:cNvSpPr txBox="1"/>
          <p:nvPr/>
        </p:nvSpPr>
        <p:spPr>
          <a:xfrm>
            <a:off x="2354820" y="3040481"/>
            <a:ext cx="4434365" cy="1107996"/>
          </a:xfrm>
          <a:prstGeom prst="rect">
            <a:avLst/>
          </a:prstGeom>
          <a:noFill/>
        </p:spPr>
        <p:txBody>
          <a:bodyPr wrap="none" rtlCol="0">
            <a:spAutoFit/>
            <a:scene3d>
              <a:camera prst="orthographicFront"/>
              <a:lightRig rig="threePt" dir="t"/>
            </a:scene3d>
            <a:sp3d extrusionH="57150">
              <a:bevelT w="38100" h="38100"/>
            </a:sp3d>
          </a:bodyPr>
          <a:lstStyle/>
          <a:p>
            <a:pPr algn="ctr"/>
            <a:r>
              <a:rPr lang="en-US" sz="6600" b="1" dirty="0" smtClean="0">
                <a:solidFill>
                  <a:schemeClr val="accent3">
                    <a:lumMod val="50000"/>
                  </a:schemeClr>
                </a:solidFill>
              </a:rPr>
              <a:t>WASH SO_P</a:t>
            </a:r>
            <a:endParaRPr lang="en-US" sz="6600" b="1" dirty="0">
              <a:solidFill>
                <a:schemeClr val="accent3">
                  <a:lumMod val="50000"/>
                </a:schemeClr>
              </a:solidFill>
            </a:endParaRPr>
          </a:p>
        </p:txBody>
      </p:sp>
      <p:sp>
        <p:nvSpPr>
          <p:cNvPr id="6" name="TextBox 5"/>
          <p:cNvSpPr txBox="1"/>
          <p:nvPr/>
        </p:nvSpPr>
        <p:spPr>
          <a:xfrm>
            <a:off x="2789378" y="4660437"/>
            <a:ext cx="3565249" cy="1107996"/>
          </a:xfrm>
          <a:prstGeom prst="rect">
            <a:avLst/>
          </a:prstGeom>
          <a:noFill/>
        </p:spPr>
        <p:txBody>
          <a:bodyPr wrap="none" rtlCol="0">
            <a:spAutoFit/>
            <a:scene3d>
              <a:camera prst="orthographicFront"/>
              <a:lightRig rig="threePt" dir="t"/>
            </a:scene3d>
            <a:sp3d extrusionH="57150">
              <a:bevelT w="38100" h="38100"/>
            </a:sp3d>
          </a:bodyPr>
          <a:lstStyle/>
          <a:p>
            <a:pPr algn="ctr"/>
            <a:r>
              <a:rPr lang="en-US" sz="6600" b="1" dirty="0" smtClean="0">
                <a:solidFill>
                  <a:srgbClr val="C98400"/>
                </a:solidFill>
              </a:rPr>
              <a:t>EAT SO_P</a:t>
            </a:r>
            <a:endParaRPr lang="en-US" sz="6600" b="1" dirty="0">
              <a:solidFill>
                <a:srgbClr val="C98400"/>
              </a:solidFill>
            </a:endParaRPr>
          </a:p>
        </p:txBody>
      </p:sp>
    </p:spTree>
    <p:extLst>
      <p:ext uri="{BB962C8B-B14F-4D97-AF65-F5344CB8AC3E}">
        <p14:creationId xmlns:p14="http://schemas.microsoft.com/office/powerpoint/2010/main" val="663074581"/>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Some Basics…</a:t>
            </a:r>
            <a:endParaRPr lang="en-US" dirty="0"/>
          </a:p>
        </p:txBody>
      </p:sp>
      <p:sp>
        <p:nvSpPr>
          <p:cNvPr id="3" name="Footer Placeholder 2"/>
          <p:cNvSpPr>
            <a:spLocks noGrp="1"/>
          </p:cNvSpPr>
          <p:nvPr>
            <p:ph type="ftr" sz="quarter" idx="11"/>
          </p:nvPr>
        </p:nvSpPr>
        <p:spPr/>
        <p:txBody>
          <a:bodyPr/>
          <a:lstStyle/>
          <a:p>
            <a:r>
              <a:rPr lang="en-US" smtClean="0"/>
              <a:t>© 2014 by Living on the Edge, Inc. All rights reserved.</a:t>
            </a:r>
            <a:endParaRPr lang="en-US" dirty="0" smtClean="0"/>
          </a:p>
        </p:txBody>
      </p:sp>
      <p:pic>
        <p:nvPicPr>
          <p:cNvPr id="4" name="Picture 3" descr="Science 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323" y="1663513"/>
            <a:ext cx="3992475" cy="4195704"/>
          </a:xfrm>
          <a:prstGeom prst="rect">
            <a:avLst/>
          </a:prstGeom>
        </p:spPr>
      </p:pic>
      <p:pic>
        <p:nvPicPr>
          <p:cNvPr id="5" name="Picture 4" descr="Pen &amp; Paper 0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18852" y="837267"/>
            <a:ext cx="3231621" cy="3499556"/>
          </a:xfrm>
          <a:prstGeom prst="rect">
            <a:avLst/>
          </a:prstGeom>
        </p:spPr>
      </p:pic>
      <p:sp>
        <p:nvSpPr>
          <p:cNvPr id="6" name="TextBox 5"/>
          <p:cNvSpPr txBox="1"/>
          <p:nvPr/>
        </p:nvSpPr>
        <p:spPr>
          <a:xfrm>
            <a:off x="4082815" y="4320334"/>
            <a:ext cx="4891851" cy="1538883"/>
          </a:xfrm>
          <a:prstGeom prst="rect">
            <a:avLst/>
          </a:prstGeom>
          <a:noFill/>
        </p:spPr>
        <p:txBody>
          <a:bodyPr wrap="square" rtlCol="0">
            <a:spAutoFit/>
          </a:bodyPr>
          <a:lstStyle/>
          <a:p>
            <a:pPr algn="ctr"/>
            <a:r>
              <a:rPr lang="en-US" sz="4000" dirty="0" smtClean="0">
                <a:solidFill>
                  <a:schemeClr val="tx2"/>
                </a:solidFill>
              </a:rPr>
              <a:t>Questions?</a:t>
            </a:r>
          </a:p>
          <a:p>
            <a:pPr algn="ctr"/>
            <a:r>
              <a:rPr lang="en-US" sz="2400" dirty="0" smtClean="0"/>
              <a:t>Send them to</a:t>
            </a:r>
          </a:p>
          <a:p>
            <a:pPr algn="ctr"/>
            <a:r>
              <a:rPr lang="en-US" sz="3000" dirty="0" err="1" smtClean="0">
                <a:solidFill>
                  <a:srgbClr val="800000"/>
                </a:solidFill>
              </a:rPr>
              <a:t>david@casti.com</a:t>
            </a:r>
            <a:endParaRPr lang="en-US" sz="3000" dirty="0">
              <a:solidFill>
                <a:srgbClr val="800000"/>
              </a:solidFill>
            </a:endParaRPr>
          </a:p>
        </p:txBody>
      </p:sp>
    </p:spTree>
    <p:extLst>
      <p:ext uri="{BB962C8B-B14F-4D97-AF65-F5344CB8AC3E}">
        <p14:creationId xmlns:p14="http://schemas.microsoft.com/office/powerpoint/2010/main" val="3322635116"/>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37"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outVertical)">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animEffect transition="in" filter="wipe(left)">
                                      <p:cBhvr>
                                        <p:cTn id="19" dur="500"/>
                                        <p:tgtEl>
                                          <p:spTgt spid="6">
                                            <p:txEl>
                                              <p:pRg st="0" end="0"/>
                                            </p:txEl>
                                          </p:spTgt>
                                        </p:tgtEl>
                                      </p:cBhvr>
                                    </p:animEffect>
                                  </p:childTnLst>
                                </p:cTn>
                              </p:par>
                            </p:childTnLst>
                          </p:cTn>
                        </p:par>
                        <p:par>
                          <p:cTn id="20" fill="hold">
                            <p:stCondLst>
                              <p:cond delay="500"/>
                            </p:stCondLst>
                            <p:childTnLst>
                              <p:par>
                                <p:cTn id="21" presetID="22" presetClass="entr" presetSubtype="8" fill="hold" grpId="0" nodeType="afterEffect">
                                  <p:stCondLst>
                                    <p:cond delay="0"/>
                                  </p:stCondLst>
                                  <p:childTnLst>
                                    <p:set>
                                      <p:cBhvr>
                                        <p:cTn id="22" dur="1" fill="hold">
                                          <p:stCondLst>
                                            <p:cond delay="0"/>
                                          </p:stCondLst>
                                        </p:cTn>
                                        <p:tgtEl>
                                          <p:spTgt spid="6">
                                            <p:txEl>
                                              <p:pRg st="1" end="1"/>
                                            </p:txEl>
                                          </p:spTgt>
                                        </p:tgtEl>
                                        <p:attrNameLst>
                                          <p:attrName>style.visibility</p:attrName>
                                        </p:attrNameLst>
                                      </p:cBhvr>
                                      <p:to>
                                        <p:strVal val="visible"/>
                                      </p:to>
                                    </p:set>
                                    <p:animEffect transition="in" filter="wipe(left)">
                                      <p:cBhvr>
                                        <p:cTn id="23" dur="500"/>
                                        <p:tgtEl>
                                          <p:spTgt spid="6">
                                            <p:txEl>
                                              <p:pRg st="1" end="1"/>
                                            </p:txEl>
                                          </p:spTgt>
                                        </p:tgtEl>
                                      </p:cBhvr>
                                    </p:animEffect>
                                  </p:childTnLst>
                                </p:cTn>
                              </p:par>
                            </p:childTnLst>
                          </p:cTn>
                        </p:par>
                        <p:par>
                          <p:cTn id="24" fill="hold">
                            <p:stCondLst>
                              <p:cond delay="1000"/>
                            </p:stCondLst>
                            <p:childTnLst>
                              <p:par>
                                <p:cTn id="25" presetID="22" presetClass="entr" presetSubtype="8" fill="hold" grpId="0" nodeType="after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animEffect transition="in" filter="wipe(left)">
                                      <p:cBhvr>
                                        <p:cTn id="27"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olor Illusion 0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0" y="1699352"/>
            <a:ext cx="4572000" cy="3575658"/>
          </a:xfrm>
          <a:prstGeom prst="rect">
            <a:avLst/>
          </a:prstGeom>
        </p:spPr>
      </p:pic>
      <p:pic>
        <p:nvPicPr>
          <p:cNvPr id="5" name="Picture 4" descr="Color Illusion 0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00" y="1699353"/>
            <a:ext cx="4572000" cy="3575658"/>
          </a:xfrm>
          <a:prstGeom prst="rect">
            <a:avLst/>
          </a:prstGeom>
          <a:ln>
            <a:noFill/>
          </a:ln>
        </p:spPr>
      </p:pic>
      <p:sp>
        <p:nvSpPr>
          <p:cNvPr id="2" name="Title 1"/>
          <p:cNvSpPr>
            <a:spLocks noGrp="1"/>
          </p:cNvSpPr>
          <p:nvPr>
            <p:ph type="title"/>
          </p:nvPr>
        </p:nvSpPr>
        <p:spPr/>
        <p:txBody>
          <a:bodyPr/>
          <a:lstStyle/>
          <a:p>
            <a:r>
              <a:rPr lang="en-US" dirty="0" smtClean="0"/>
              <a:t>The Power of Anchoring</a:t>
            </a:r>
            <a:endParaRPr lang="en-US" dirty="0"/>
          </a:p>
        </p:txBody>
      </p:sp>
      <p:sp>
        <p:nvSpPr>
          <p:cNvPr id="3" name="Footer Placeholder 2"/>
          <p:cNvSpPr>
            <a:spLocks noGrp="1"/>
          </p:cNvSpPr>
          <p:nvPr>
            <p:ph type="ftr" sz="quarter" idx="11"/>
          </p:nvPr>
        </p:nvSpPr>
        <p:spPr/>
        <p:txBody>
          <a:bodyPr/>
          <a:lstStyle/>
          <a:p>
            <a:r>
              <a:rPr lang="en-US" smtClean="0"/>
              <a:t>© 2014 by Living on the Edge, Inc. All rights reserved. Images courtesy of Pixabay, Wikimedia Commons, and Shutterstock</a:t>
            </a:r>
            <a:endParaRPr lang="en-US" dirty="0" smtClean="0"/>
          </a:p>
        </p:txBody>
      </p:sp>
      <p:sp>
        <p:nvSpPr>
          <p:cNvPr id="7" name="TextBox 6"/>
          <p:cNvSpPr txBox="1"/>
          <p:nvPr/>
        </p:nvSpPr>
        <p:spPr>
          <a:xfrm>
            <a:off x="457200" y="5616120"/>
            <a:ext cx="8229599" cy="584776"/>
          </a:xfrm>
          <a:prstGeom prst="rect">
            <a:avLst/>
          </a:prstGeom>
          <a:noFill/>
        </p:spPr>
        <p:txBody>
          <a:bodyPr wrap="square" rtlCol="0">
            <a:spAutoFit/>
          </a:bodyPr>
          <a:lstStyle/>
          <a:p>
            <a:pPr algn="ctr"/>
            <a:r>
              <a:rPr lang="en-US" sz="3200" b="1" dirty="0" smtClean="0">
                <a:latin typeface="Cambria"/>
                <a:cs typeface="Cambria"/>
              </a:rPr>
              <a:t>The Only Difference Is the Anchor</a:t>
            </a:r>
            <a:endParaRPr lang="en-US" sz="3200" b="1" dirty="0">
              <a:latin typeface="Cambria"/>
              <a:cs typeface="Cambria"/>
            </a:endParaRPr>
          </a:p>
        </p:txBody>
      </p:sp>
    </p:spTree>
    <p:extLst>
      <p:ext uri="{BB962C8B-B14F-4D97-AF65-F5344CB8AC3E}">
        <p14:creationId xmlns:p14="http://schemas.microsoft.com/office/powerpoint/2010/main" val="603442807"/>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nodeType="clickEffect">
                                  <p:stCondLst>
                                    <p:cond delay="0"/>
                                  </p:stCondLst>
                                  <p:childTnLst>
                                    <p:animEffect transition="out" filter="wipe(left)">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par>
                                <p:cTn id="8" presetID="22" presetClass="entr" presetSubtype="8"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Makes a Strong Association?</a:t>
            </a:r>
            <a:endParaRPr lang="en-US" dirty="0"/>
          </a:p>
        </p:txBody>
      </p:sp>
      <p:sp>
        <p:nvSpPr>
          <p:cNvPr id="3" name="Footer Placeholder 2"/>
          <p:cNvSpPr>
            <a:spLocks noGrp="1"/>
          </p:cNvSpPr>
          <p:nvPr>
            <p:ph type="ftr" sz="quarter" idx="11"/>
          </p:nvPr>
        </p:nvSpPr>
        <p:spPr/>
        <p:txBody>
          <a:bodyPr/>
          <a:lstStyle/>
          <a:p>
            <a:r>
              <a:rPr lang="en-US" smtClean="0"/>
              <a:t>© 2014 by Living on the Edge, Inc. All rights reserved.</a:t>
            </a:r>
            <a:endParaRPr lang="en-US" dirty="0" smtClean="0"/>
          </a:p>
        </p:txBody>
      </p:sp>
      <p:pic>
        <p:nvPicPr>
          <p:cNvPr id="5" name="Picture 4" descr="Recent (201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8434" y="1449794"/>
            <a:ext cx="3218688" cy="1597152"/>
          </a:xfrm>
          <a:prstGeom prst="rect">
            <a:avLst/>
          </a:prstGeom>
        </p:spPr>
      </p:pic>
      <p:sp>
        <p:nvSpPr>
          <p:cNvPr id="6" name="Left Arrow 5"/>
          <p:cNvSpPr/>
          <p:nvPr/>
        </p:nvSpPr>
        <p:spPr>
          <a:xfrm>
            <a:off x="4654804" y="2017888"/>
            <a:ext cx="771407" cy="460963"/>
          </a:xfrm>
          <a:prstGeom prst="lef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pic>
        <p:nvPicPr>
          <p:cNvPr id="7" name="Picture 6" descr="Anchor 0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27516" y="997184"/>
            <a:ext cx="1786592" cy="2699927"/>
          </a:xfrm>
          <a:prstGeom prst="rect">
            <a:avLst/>
          </a:prstGeom>
        </p:spPr>
      </p:pic>
      <p:pic>
        <p:nvPicPr>
          <p:cNvPr id="8" name="Picture 7" descr="Repetition 01.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18730" y="3197761"/>
            <a:ext cx="3769022" cy="2856212"/>
          </a:xfrm>
          <a:prstGeom prst="rect">
            <a:avLst/>
          </a:prstGeom>
        </p:spPr>
      </p:pic>
      <p:grpSp>
        <p:nvGrpSpPr>
          <p:cNvPr id="10" name="Group 9"/>
          <p:cNvGrpSpPr/>
          <p:nvPr/>
        </p:nvGrpSpPr>
        <p:grpSpPr>
          <a:xfrm>
            <a:off x="5572746" y="3197761"/>
            <a:ext cx="2906943" cy="2856212"/>
            <a:chOff x="457200" y="1429924"/>
            <a:chExt cx="4836540" cy="4600222"/>
          </a:xfrm>
        </p:grpSpPr>
        <p:pic>
          <p:nvPicPr>
            <p:cNvPr id="11" name="Picture 10" descr="Eye 01.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54258" y="1429924"/>
              <a:ext cx="1779340" cy="2284409"/>
            </a:xfrm>
            <a:prstGeom prst="rect">
              <a:avLst/>
            </a:prstGeom>
          </p:spPr>
        </p:pic>
        <p:pic>
          <p:nvPicPr>
            <p:cNvPr id="12" name="Picture 11" descr="Ear 01.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49889" y="1429924"/>
              <a:ext cx="1522345" cy="2284409"/>
            </a:xfrm>
            <a:prstGeom prst="rect">
              <a:avLst/>
            </a:prstGeom>
          </p:spPr>
        </p:pic>
        <p:pic>
          <p:nvPicPr>
            <p:cNvPr id="13" name="Picture 12" descr="Nose 01.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7200" y="4079925"/>
              <a:ext cx="1652218" cy="1950221"/>
            </a:xfrm>
            <a:prstGeom prst="rect">
              <a:avLst/>
            </a:prstGeom>
          </p:spPr>
        </p:pic>
        <p:pic>
          <p:nvPicPr>
            <p:cNvPr id="14" name="Picture 13" descr="Tongue 01.jp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347864" y="4079925"/>
              <a:ext cx="1095475" cy="1950221"/>
            </a:xfrm>
            <a:prstGeom prst="rect">
              <a:avLst/>
            </a:prstGeom>
          </p:spPr>
        </p:pic>
        <p:pic>
          <p:nvPicPr>
            <p:cNvPr id="15" name="Picture 14" descr="Hand 01.jp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663837" y="4228375"/>
              <a:ext cx="1629903" cy="1629903"/>
            </a:xfrm>
            <a:prstGeom prst="rect">
              <a:avLst/>
            </a:prstGeom>
          </p:spPr>
        </p:pic>
      </p:grpSp>
    </p:spTree>
    <p:extLst>
      <p:ext uri="{BB962C8B-B14F-4D97-AF65-F5344CB8AC3E}">
        <p14:creationId xmlns:p14="http://schemas.microsoft.com/office/powerpoint/2010/main" val="2012254392"/>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2"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right)">
                                      <p:cBhvr>
                                        <p:cTn id="14" dur="500"/>
                                        <p:tgtEl>
                                          <p:spTgt spid="6"/>
                                        </p:tgtEl>
                                      </p:cBhvr>
                                    </p:animEffect>
                                  </p:childTnLst>
                                </p:cTn>
                              </p:par>
                              <p:par>
                                <p:cTn id="15" presetID="22" presetClass="entr" presetSubtype="8"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Makes a Strong Association?</a:t>
            </a:r>
            <a:endParaRPr lang="en-US" dirty="0"/>
          </a:p>
        </p:txBody>
      </p:sp>
      <p:sp>
        <p:nvSpPr>
          <p:cNvPr id="3" name="Footer Placeholder 2"/>
          <p:cNvSpPr>
            <a:spLocks noGrp="1"/>
          </p:cNvSpPr>
          <p:nvPr>
            <p:ph type="ftr" sz="quarter" idx="11"/>
          </p:nvPr>
        </p:nvSpPr>
        <p:spPr/>
        <p:txBody>
          <a:bodyPr/>
          <a:lstStyle/>
          <a:p>
            <a:r>
              <a:rPr lang="en-US" smtClean="0"/>
              <a:t>© 2014 by Living on the Edge, Inc. All rights reserved.</a:t>
            </a:r>
            <a:endParaRPr lang="en-US" dirty="0" smtClean="0"/>
          </a:p>
        </p:txBody>
      </p:sp>
      <p:pic>
        <p:nvPicPr>
          <p:cNvPr id="10" name="Picture 9" descr="Unusual 0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0555" y="1429924"/>
            <a:ext cx="3044053" cy="4600222"/>
          </a:xfrm>
          <a:prstGeom prst="rect">
            <a:avLst/>
          </a:prstGeom>
        </p:spPr>
      </p:pic>
      <p:pic>
        <p:nvPicPr>
          <p:cNvPr id="11" name="Picture 10" descr="Inner Senses 02.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0303" y="1436291"/>
            <a:ext cx="3530774" cy="4585422"/>
          </a:xfrm>
          <a:prstGeom prst="rect">
            <a:avLst/>
          </a:prstGeom>
        </p:spPr>
      </p:pic>
    </p:spTree>
    <p:extLst>
      <p:ext uri="{BB962C8B-B14F-4D97-AF65-F5344CB8AC3E}">
        <p14:creationId xmlns:p14="http://schemas.microsoft.com/office/powerpoint/2010/main" val="4073758869"/>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up)">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rogram 0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334" y="1793422"/>
            <a:ext cx="8043333" cy="4285589"/>
          </a:xfrm>
          <a:prstGeom prst="rect">
            <a:avLst/>
          </a:prstGeom>
        </p:spPr>
      </p:pic>
      <p:sp>
        <p:nvSpPr>
          <p:cNvPr id="2" name="Title 1"/>
          <p:cNvSpPr>
            <a:spLocks noGrp="1"/>
          </p:cNvSpPr>
          <p:nvPr>
            <p:ph type="title"/>
          </p:nvPr>
        </p:nvSpPr>
        <p:spPr>
          <a:xfrm>
            <a:off x="457200" y="501693"/>
            <a:ext cx="8229600" cy="1143000"/>
          </a:xfrm>
        </p:spPr>
        <p:txBody>
          <a:bodyPr>
            <a:normAutofit fontScale="90000"/>
          </a:bodyPr>
          <a:lstStyle/>
          <a:p>
            <a:r>
              <a:rPr lang="en-US" dirty="0" smtClean="0"/>
              <a:t>If Visualizations and Affirmations Aren’t Magic, Why do They Work?</a:t>
            </a:r>
            <a:endParaRPr lang="en-US" dirty="0"/>
          </a:p>
        </p:txBody>
      </p:sp>
      <p:sp>
        <p:nvSpPr>
          <p:cNvPr id="3" name="Footer Placeholder 2"/>
          <p:cNvSpPr>
            <a:spLocks noGrp="1"/>
          </p:cNvSpPr>
          <p:nvPr>
            <p:ph type="ftr" sz="quarter" idx="11"/>
          </p:nvPr>
        </p:nvSpPr>
        <p:spPr/>
        <p:txBody>
          <a:bodyPr/>
          <a:lstStyle/>
          <a:p>
            <a:r>
              <a:rPr lang="en-US" smtClean="0"/>
              <a:t>© 2014 by Living on the Edge, Inc. All rights reserved.</a:t>
            </a:r>
            <a:endParaRPr lang="en-US" dirty="0" smtClean="0"/>
          </a:p>
        </p:txBody>
      </p:sp>
    </p:spTree>
    <p:extLst>
      <p:ext uri="{BB962C8B-B14F-4D97-AF65-F5344CB8AC3E}">
        <p14:creationId xmlns:p14="http://schemas.microsoft.com/office/powerpoint/2010/main" val="2906014607"/>
      </p:ext>
    </p:extLst>
  </p:cSld>
  <p:clrMapOvr>
    <a:masterClrMapping/>
  </p:clrMapOvr>
  <p:transition spd="slow">
    <p:wipe dir="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634061" y="3791186"/>
            <a:ext cx="7772400" cy="1305983"/>
          </a:xfrm>
        </p:spPr>
        <p:txBody>
          <a:bodyPr anchor="b">
            <a:normAutofit/>
          </a:bodyPr>
          <a:lstStyle/>
          <a:p>
            <a:r>
              <a:rPr lang="en-US" dirty="0" smtClean="0"/>
              <a:t>Your Always-On Search Engine</a:t>
            </a:r>
            <a:endParaRPr lang="en-US" dirty="0"/>
          </a:p>
        </p:txBody>
      </p:sp>
      <p:sp>
        <p:nvSpPr>
          <p:cNvPr id="7" name="Subtitle 6"/>
          <p:cNvSpPr>
            <a:spLocks noGrp="1"/>
          </p:cNvSpPr>
          <p:nvPr>
            <p:ph type="subTitle" idx="1"/>
          </p:nvPr>
        </p:nvSpPr>
        <p:spPr>
          <a:xfrm>
            <a:off x="634061" y="5109163"/>
            <a:ext cx="7772400" cy="920985"/>
          </a:xfrm>
        </p:spPr>
        <p:txBody>
          <a:bodyPr>
            <a:normAutofit/>
          </a:bodyPr>
          <a:lstStyle/>
          <a:p>
            <a:r>
              <a:rPr lang="en-US" sz="2200" dirty="0" smtClean="0"/>
              <a:t>How Fast Thinking Prepares Us For Our Lives</a:t>
            </a:r>
            <a:endParaRPr lang="en-US" sz="2200" dirty="0"/>
          </a:p>
        </p:txBody>
      </p:sp>
      <p:sp>
        <p:nvSpPr>
          <p:cNvPr id="3" name="Footer Placeholder 2"/>
          <p:cNvSpPr>
            <a:spLocks noGrp="1"/>
          </p:cNvSpPr>
          <p:nvPr>
            <p:ph type="ftr" sz="quarter" idx="11"/>
          </p:nvPr>
        </p:nvSpPr>
        <p:spPr/>
        <p:txBody>
          <a:bodyPr/>
          <a:lstStyle/>
          <a:p>
            <a:r>
              <a:rPr lang="en-US" smtClean="0"/>
              <a:t>© 2014 by Living on the Edge, Inc. All rights reserved.</a:t>
            </a:r>
            <a:endParaRPr lang="en-US" dirty="0" smtClean="0"/>
          </a:p>
        </p:txBody>
      </p:sp>
      <p:cxnSp>
        <p:nvCxnSpPr>
          <p:cNvPr id="8" name="Straight Connector 7"/>
          <p:cNvCxnSpPr/>
          <p:nvPr/>
        </p:nvCxnSpPr>
        <p:spPr>
          <a:xfrm flipV="1">
            <a:off x="634061" y="5088809"/>
            <a:ext cx="7772400" cy="35034"/>
          </a:xfrm>
          <a:prstGeom prst="line">
            <a:avLst/>
          </a:prstGeom>
          <a:ln w="28575" cmpd="sng">
            <a:solidFill>
              <a:srgbClr val="800000"/>
            </a:solidFill>
          </a:ln>
          <a:effectLst/>
        </p:spPr>
        <p:style>
          <a:lnRef idx="1">
            <a:schemeClr val="accent2"/>
          </a:lnRef>
          <a:fillRef idx="0">
            <a:schemeClr val="accent2"/>
          </a:fillRef>
          <a:effectRef idx="0">
            <a:schemeClr val="accent2"/>
          </a:effectRef>
          <a:fontRef idx="minor">
            <a:schemeClr val="tx1"/>
          </a:fontRef>
        </p:style>
      </p:cxnSp>
      <p:sp>
        <p:nvSpPr>
          <p:cNvPr id="9" name="Rectangle 8"/>
          <p:cNvSpPr/>
          <p:nvPr/>
        </p:nvSpPr>
        <p:spPr>
          <a:xfrm>
            <a:off x="0" y="498593"/>
            <a:ext cx="9144000" cy="3292593"/>
          </a:xfrm>
          <a:prstGeom prst="rect">
            <a:avLst/>
          </a:prstGeom>
          <a:solidFill>
            <a:schemeClr val="bg2">
              <a:lumMod val="25000"/>
            </a:schemeClr>
          </a:solidFill>
          <a:ln>
            <a:noFill/>
          </a:ln>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42876402"/>
      </p:ext>
    </p:extLst>
  </p:cSld>
  <p:clrMapOvr>
    <a:masterClrMapping/>
  </p:clrMapOvr>
  <p:transition spd="slow">
    <p:wipe dir="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Fast Thinking is the Source of Inspiration</a:t>
            </a:r>
            <a:endParaRPr lang="en-US" dirty="0"/>
          </a:p>
        </p:txBody>
      </p:sp>
      <p:sp>
        <p:nvSpPr>
          <p:cNvPr id="3" name="Footer Placeholder 2"/>
          <p:cNvSpPr>
            <a:spLocks noGrp="1"/>
          </p:cNvSpPr>
          <p:nvPr>
            <p:ph type="ftr" sz="quarter" idx="11"/>
          </p:nvPr>
        </p:nvSpPr>
        <p:spPr/>
        <p:txBody>
          <a:bodyPr/>
          <a:lstStyle/>
          <a:p>
            <a:r>
              <a:rPr lang="en-US" smtClean="0"/>
              <a:t>© 2014 by Living on the Edge, Inc. All rights reserved.</a:t>
            </a:r>
            <a:endParaRPr lang="en-US" dirty="0" smtClean="0"/>
          </a:p>
        </p:txBody>
      </p:sp>
      <p:pic>
        <p:nvPicPr>
          <p:cNvPr id="4" name="Picture 3" descr="Question Mark 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3078" y="1374939"/>
            <a:ext cx="4877845" cy="4912784"/>
          </a:xfrm>
          <a:prstGeom prst="rect">
            <a:avLst/>
          </a:prstGeom>
        </p:spPr>
      </p:pic>
      <p:sp>
        <p:nvSpPr>
          <p:cNvPr id="8" name="TextBox 7"/>
          <p:cNvSpPr txBox="1"/>
          <p:nvPr/>
        </p:nvSpPr>
        <p:spPr>
          <a:xfrm>
            <a:off x="457200" y="5652404"/>
            <a:ext cx="8229599" cy="584776"/>
          </a:xfrm>
          <a:prstGeom prst="rect">
            <a:avLst/>
          </a:prstGeom>
          <a:noFill/>
        </p:spPr>
        <p:txBody>
          <a:bodyPr wrap="square" rtlCol="0">
            <a:spAutoFit/>
          </a:bodyPr>
          <a:lstStyle/>
          <a:p>
            <a:pPr algn="ctr"/>
            <a:r>
              <a:rPr lang="en-US" sz="3200" b="1" dirty="0" smtClean="0">
                <a:latin typeface="Cambria"/>
                <a:cs typeface="Cambria"/>
              </a:rPr>
              <a:t>What Should I Do Next?</a:t>
            </a:r>
            <a:endParaRPr lang="en-US" sz="3200" b="1" dirty="0">
              <a:latin typeface="Cambria"/>
              <a:cs typeface="Cambria"/>
            </a:endParaRPr>
          </a:p>
        </p:txBody>
      </p:sp>
    </p:spTree>
    <p:extLst>
      <p:ext uri="{BB962C8B-B14F-4D97-AF65-F5344CB8AC3E}">
        <p14:creationId xmlns:p14="http://schemas.microsoft.com/office/powerpoint/2010/main" val="3515112525"/>
      </p:ext>
    </p:extLst>
  </p:cSld>
  <p:clrMapOvr>
    <a:masterClrMapping/>
  </p:clrMapOvr>
  <p:transition spd="slow">
    <p:wipe dir="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nswer 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81893" y="1356685"/>
            <a:ext cx="2380215" cy="4760429"/>
          </a:xfrm>
          <a:prstGeom prst="rect">
            <a:avLst/>
          </a:prstGeom>
        </p:spPr>
      </p:pic>
      <p:sp>
        <p:nvSpPr>
          <p:cNvPr id="2" name="Title 1"/>
          <p:cNvSpPr>
            <a:spLocks noGrp="1"/>
          </p:cNvSpPr>
          <p:nvPr>
            <p:ph type="title"/>
          </p:nvPr>
        </p:nvSpPr>
        <p:spPr/>
        <p:txBody>
          <a:bodyPr>
            <a:normAutofit/>
          </a:bodyPr>
          <a:lstStyle/>
          <a:p>
            <a:r>
              <a:rPr lang="en-US" dirty="0" smtClean="0"/>
              <a:t>Fast Thinking Has Always Answered</a:t>
            </a:r>
            <a:endParaRPr lang="en-US" dirty="0"/>
          </a:p>
        </p:txBody>
      </p:sp>
      <p:sp>
        <p:nvSpPr>
          <p:cNvPr id="3" name="Footer Placeholder 2"/>
          <p:cNvSpPr>
            <a:spLocks noGrp="1"/>
          </p:cNvSpPr>
          <p:nvPr>
            <p:ph type="ftr" sz="quarter" idx="11"/>
          </p:nvPr>
        </p:nvSpPr>
        <p:spPr/>
        <p:txBody>
          <a:bodyPr/>
          <a:lstStyle/>
          <a:p>
            <a:r>
              <a:rPr lang="en-US" smtClean="0"/>
              <a:t>© 2014 by Living on the Edge, Inc. All rights reserved.</a:t>
            </a:r>
            <a:endParaRPr lang="en-US" dirty="0" smtClean="0"/>
          </a:p>
        </p:txBody>
      </p:sp>
    </p:spTree>
    <p:extLst>
      <p:ext uri="{BB962C8B-B14F-4D97-AF65-F5344CB8AC3E}">
        <p14:creationId xmlns:p14="http://schemas.microsoft.com/office/powerpoint/2010/main" val="1744188844"/>
      </p:ext>
    </p:extLst>
  </p:cSld>
  <p:clrMapOvr>
    <a:masterClrMapping/>
  </p:clrMapOvr>
  <p:transition spd="slow">
    <p:wipe dir="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Second Awesome Brain Power</a:t>
            </a:r>
            <a:endParaRPr lang="en-US" dirty="0"/>
          </a:p>
        </p:txBody>
      </p:sp>
      <p:sp>
        <p:nvSpPr>
          <p:cNvPr id="3" name="Footer Placeholder 2"/>
          <p:cNvSpPr>
            <a:spLocks noGrp="1"/>
          </p:cNvSpPr>
          <p:nvPr>
            <p:ph type="ftr" sz="quarter" idx="11"/>
          </p:nvPr>
        </p:nvSpPr>
        <p:spPr/>
        <p:txBody>
          <a:bodyPr/>
          <a:lstStyle/>
          <a:p>
            <a:r>
              <a:rPr lang="en-US" smtClean="0"/>
              <a:t>© 2014 by Living on the Edge, Inc. All rights reserved. Images courtesy of Pixabay, Wikimedia Commons, and Shutterstock</a:t>
            </a:r>
            <a:endParaRPr lang="en-US" dirty="0" smtClean="0"/>
          </a:p>
        </p:txBody>
      </p:sp>
      <p:sp>
        <p:nvSpPr>
          <p:cNvPr id="8" name="TextBox 7"/>
          <p:cNvSpPr txBox="1"/>
          <p:nvPr/>
        </p:nvSpPr>
        <p:spPr>
          <a:xfrm>
            <a:off x="457200" y="5661475"/>
            <a:ext cx="8229599" cy="584776"/>
          </a:xfrm>
          <a:prstGeom prst="rect">
            <a:avLst/>
          </a:prstGeom>
          <a:noFill/>
        </p:spPr>
        <p:txBody>
          <a:bodyPr wrap="square" rtlCol="0">
            <a:spAutoFit/>
          </a:bodyPr>
          <a:lstStyle/>
          <a:p>
            <a:pPr algn="ctr"/>
            <a:r>
              <a:rPr lang="en-US" sz="3200" b="1" dirty="0" smtClean="0">
                <a:latin typeface="Cambria"/>
                <a:cs typeface="Cambria"/>
              </a:rPr>
              <a:t>Your Always-On Search Engine</a:t>
            </a:r>
            <a:endParaRPr lang="en-US" sz="3200" b="1" dirty="0">
              <a:latin typeface="Cambria"/>
              <a:cs typeface="Cambria"/>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0269" y="1562324"/>
            <a:ext cx="5403462" cy="3819010"/>
          </a:xfrm>
          <a:prstGeom prst="rect">
            <a:avLst/>
          </a:prstGeom>
        </p:spPr>
      </p:pic>
    </p:spTree>
    <p:extLst>
      <p:ext uri="{BB962C8B-B14F-4D97-AF65-F5344CB8AC3E}">
        <p14:creationId xmlns:p14="http://schemas.microsoft.com/office/powerpoint/2010/main" val="4213133142"/>
      </p:ext>
    </p:extLst>
  </p:cSld>
  <p:clrMapOvr>
    <a:masterClrMapping/>
  </p:clrMapOvr>
  <p:transition spd="slow">
    <p:wipe dir="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Second Awesome Brain Power</a:t>
            </a:r>
            <a:endParaRPr lang="en-US" dirty="0"/>
          </a:p>
        </p:txBody>
      </p:sp>
      <p:sp>
        <p:nvSpPr>
          <p:cNvPr id="3" name="Footer Placeholder 2"/>
          <p:cNvSpPr>
            <a:spLocks noGrp="1"/>
          </p:cNvSpPr>
          <p:nvPr>
            <p:ph type="ftr" sz="quarter" idx="11"/>
          </p:nvPr>
        </p:nvSpPr>
        <p:spPr/>
        <p:txBody>
          <a:bodyPr/>
          <a:lstStyle/>
          <a:p>
            <a:r>
              <a:rPr lang="en-US" smtClean="0"/>
              <a:t>© 2014 by Living on the Edge, Inc. All rights reserved.</a:t>
            </a:r>
            <a:endParaRPr lang="en-US" dirty="0" smtClean="0"/>
          </a:p>
        </p:txBody>
      </p:sp>
      <p:sp>
        <p:nvSpPr>
          <p:cNvPr id="8" name="TextBox 7"/>
          <p:cNvSpPr txBox="1"/>
          <p:nvPr/>
        </p:nvSpPr>
        <p:spPr>
          <a:xfrm>
            <a:off x="457200" y="5607049"/>
            <a:ext cx="8229599" cy="584776"/>
          </a:xfrm>
          <a:prstGeom prst="rect">
            <a:avLst/>
          </a:prstGeom>
          <a:noFill/>
        </p:spPr>
        <p:txBody>
          <a:bodyPr wrap="square" rtlCol="0">
            <a:spAutoFit/>
          </a:bodyPr>
          <a:lstStyle/>
          <a:p>
            <a:pPr algn="ctr"/>
            <a:r>
              <a:rPr lang="en-US" sz="3200" b="1" dirty="0" smtClean="0">
                <a:latin typeface="Cambria"/>
                <a:cs typeface="Cambria"/>
              </a:rPr>
              <a:t>Reveals Answers as Inspiration</a:t>
            </a:r>
            <a:endParaRPr lang="en-US" sz="3200" b="1" dirty="0">
              <a:latin typeface="Cambria"/>
              <a:cs typeface="Cambria"/>
            </a:endParaRPr>
          </a:p>
        </p:txBody>
      </p:sp>
      <p:pic>
        <p:nvPicPr>
          <p:cNvPr id="4" name="Picture 3"/>
          <p:cNvPicPr>
            <a:picLocks noChangeAspect="1"/>
          </p:cNvPicPr>
          <p:nvPr/>
        </p:nvPicPr>
        <p:blipFill>
          <a:blip r:embed="rId3"/>
          <a:stretch>
            <a:fillRect/>
          </a:stretch>
        </p:blipFill>
        <p:spPr>
          <a:xfrm>
            <a:off x="1202074" y="1415506"/>
            <a:ext cx="6694170" cy="4164330"/>
          </a:xfrm>
          <a:prstGeom prst="rect">
            <a:avLst/>
          </a:prstGeom>
        </p:spPr>
      </p:pic>
    </p:spTree>
    <p:extLst>
      <p:ext uri="{BB962C8B-B14F-4D97-AF65-F5344CB8AC3E}">
        <p14:creationId xmlns:p14="http://schemas.microsoft.com/office/powerpoint/2010/main" val="295814167"/>
      </p:ext>
    </p:extLst>
  </p:cSld>
  <p:clrMapOvr>
    <a:masterClrMapping/>
  </p:clrMapOvr>
  <p:transition spd="slow">
    <p:wipe dir="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Judge 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2151" y="2549765"/>
            <a:ext cx="4170834" cy="2841381"/>
          </a:xfrm>
          <a:prstGeom prst="rect">
            <a:avLst/>
          </a:prstGeom>
        </p:spPr>
      </p:pic>
      <p:grpSp>
        <p:nvGrpSpPr>
          <p:cNvPr id="9" name="Group 8"/>
          <p:cNvGrpSpPr/>
          <p:nvPr/>
        </p:nvGrpSpPr>
        <p:grpSpPr>
          <a:xfrm>
            <a:off x="4340149" y="2172716"/>
            <a:ext cx="4380873" cy="3218430"/>
            <a:chOff x="4321055" y="1998310"/>
            <a:chExt cx="4380873" cy="3218430"/>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21055" y="3341872"/>
              <a:ext cx="1784054" cy="1874868"/>
            </a:xfrm>
            <a:prstGeom prst="rect">
              <a:avLst/>
            </a:prstGeom>
          </p:spPr>
        </p:pic>
        <p:pic>
          <p:nvPicPr>
            <p:cNvPr id="8" name="Picture 7" descr="Lemonade 01.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20352" y="1998310"/>
              <a:ext cx="2881576" cy="3205461"/>
            </a:xfrm>
            <a:prstGeom prst="rect">
              <a:avLst/>
            </a:prstGeom>
          </p:spPr>
        </p:pic>
      </p:grpSp>
      <p:sp>
        <p:nvSpPr>
          <p:cNvPr id="2" name="Title 1"/>
          <p:cNvSpPr>
            <a:spLocks noGrp="1"/>
          </p:cNvSpPr>
          <p:nvPr>
            <p:ph type="title"/>
          </p:nvPr>
        </p:nvSpPr>
        <p:spPr>
          <a:xfrm>
            <a:off x="457200" y="517978"/>
            <a:ext cx="8229600" cy="1143000"/>
          </a:xfrm>
        </p:spPr>
        <p:txBody>
          <a:bodyPr>
            <a:normAutofit fontScale="90000"/>
          </a:bodyPr>
          <a:lstStyle/>
          <a:p>
            <a:r>
              <a:rPr lang="en-US" dirty="0" smtClean="0"/>
              <a:t>Fast Thinking Does Not Know What Success Looks Like Unless You Tell It</a:t>
            </a:r>
            <a:endParaRPr lang="en-US" dirty="0"/>
          </a:p>
        </p:txBody>
      </p:sp>
      <p:sp>
        <p:nvSpPr>
          <p:cNvPr id="3" name="Footer Placeholder 2"/>
          <p:cNvSpPr>
            <a:spLocks noGrp="1"/>
          </p:cNvSpPr>
          <p:nvPr>
            <p:ph type="ftr" sz="quarter" idx="11"/>
          </p:nvPr>
        </p:nvSpPr>
        <p:spPr/>
        <p:txBody>
          <a:bodyPr/>
          <a:lstStyle/>
          <a:p>
            <a:r>
              <a:rPr lang="en-US" smtClean="0"/>
              <a:t>© 2014 by Living on the Edge, Inc. All rights reserved.</a:t>
            </a:r>
            <a:endParaRPr lang="en-US" dirty="0" smtClean="0"/>
          </a:p>
        </p:txBody>
      </p:sp>
    </p:spTree>
    <p:extLst>
      <p:ext uri="{BB962C8B-B14F-4D97-AF65-F5344CB8AC3E}">
        <p14:creationId xmlns:p14="http://schemas.microsoft.com/office/powerpoint/2010/main" val="3899641480"/>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No 0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7700" y="1320975"/>
            <a:ext cx="6888600" cy="4859692"/>
          </a:xfrm>
          <a:prstGeom prst="rect">
            <a:avLst/>
          </a:prstGeom>
        </p:spPr>
      </p:pic>
      <p:sp>
        <p:nvSpPr>
          <p:cNvPr id="5" name="Title 4"/>
          <p:cNvSpPr>
            <a:spLocks noGrp="1"/>
          </p:cNvSpPr>
          <p:nvPr>
            <p:ph type="title"/>
          </p:nvPr>
        </p:nvSpPr>
        <p:spPr/>
        <p:txBody>
          <a:bodyPr/>
          <a:lstStyle/>
          <a:p>
            <a:r>
              <a:rPr lang="en-US" dirty="0" smtClean="0"/>
              <a:t>Are You Saying IP Is Not Spiritual?</a:t>
            </a:r>
            <a:endParaRPr lang="en-US" dirty="0"/>
          </a:p>
        </p:txBody>
      </p:sp>
      <p:sp>
        <p:nvSpPr>
          <p:cNvPr id="4" name="Footer Placeholder 3"/>
          <p:cNvSpPr>
            <a:spLocks noGrp="1"/>
          </p:cNvSpPr>
          <p:nvPr>
            <p:ph type="ftr" sz="quarter" idx="11"/>
          </p:nvPr>
        </p:nvSpPr>
        <p:spPr/>
        <p:txBody>
          <a:bodyPr/>
          <a:lstStyle/>
          <a:p>
            <a:r>
              <a:rPr lang="en-US" smtClean="0"/>
              <a:t>© 2014 by Living on the Edge, Inc. All rights reserved.</a:t>
            </a:r>
            <a:endParaRPr lang="en-US" dirty="0" smtClean="0"/>
          </a:p>
        </p:txBody>
      </p:sp>
    </p:spTree>
    <p:extLst>
      <p:ext uri="{BB962C8B-B14F-4D97-AF65-F5344CB8AC3E}">
        <p14:creationId xmlns:p14="http://schemas.microsoft.com/office/powerpoint/2010/main" val="4120035916"/>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Instruct Your Fast Thinking</a:t>
            </a:r>
            <a:endParaRPr lang="en-US" dirty="0"/>
          </a:p>
        </p:txBody>
      </p:sp>
      <p:sp>
        <p:nvSpPr>
          <p:cNvPr id="4" name="Content Placeholder 3"/>
          <p:cNvSpPr>
            <a:spLocks noGrp="1"/>
          </p:cNvSpPr>
          <p:nvPr>
            <p:ph sz="half" idx="1"/>
          </p:nvPr>
        </p:nvSpPr>
        <p:spPr/>
        <p:txBody>
          <a:bodyPr/>
          <a:lstStyle/>
          <a:p>
            <a:r>
              <a:rPr lang="en-US" dirty="0" smtClean="0">
                <a:latin typeface="Cambria"/>
                <a:cs typeface="Cambria"/>
              </a:rPr>
              <a:t>Specify what </a:t>
            </a:r>
            <a:r>
              <a:rPr lang="en-US" dirty="0">
                <a:latin typeface="Cambria"/>
                <a:cs typeface="Cambria"/>
              </a:rPr>
              <a:t>patterns </a:t>
            </a:r>
            <a:r>
              <a:rPr lang="en-US" dirty="0" smtClean="0">
                <a:latin typeface="Cambria"/>
                <a:cs typeface="Cambria"/>
              </a:rPr>
              <a:t>you intend to </a:t>
            </a:r>
            <a:r>
              <a:rPr lang="en-US" dirty="0">
                <a:latin typeface="Cambria"/>
                <a:cs typeface="Cambria"/>
              </a:rPr>
              <a:t>search for, by programming </a:t>
            </a:r>
            <a:r>
              <a:rPr lang="en-US" dirty="0" smtClean="0">
                <a:latin typeface="Cambria"/>
                <a:cs typeface="Cambria"/>
              </a:rPr>
              <a:t>your Fast Thinking through:</a:t>
            </a:r>
            <a:endParaRPr lang="en-US" dirty="0">
              <a:latin typeface="Cambria"/>
              <a:cs typeface="Cambria"/>
            </a:endParaRPr>
          </a:p>
          <a:p>
            <a:pPr lvl="1"/>
            <a:r>
              <a:rPr lang="en-US" dirty="0">
                <a:latin typeface="Cambria"/>
                <a:cs typeface="Cambria"/>
              </a:rPr>
              <a:t>V</a:t>
            </a:r>
            <a:r>
              <a:rPr lang="en-US" dirty="0" smtClean="0">
                <a:latin typeface="Cambria"/>
                <a:cs typeface="Cambria"/>
              </a:rPr>
              <a:t>isualization </a:t>
            </a:r>
            <a:r>
              <a:rPr lang="en-US" dirty="0">
                <a:latin typeface="Cambria"/>
                <a:cs typeface="Cambria"/>
              </a:rPr>
              <a:t>and affirmation, </a:t>
            </a:r>
          </a:p>
          <a:p>
            <a:pPr lvl="1"/>
            <a:r>
              <a:rPr lang="en-US" dirty="0">
                <a:latin typeface="Cambria"/>
                <a:cs typeface="Cambria"/>
              </a:rPr>
              <a:t>B</a:t>
            </a:r>
            <a:r>
              <a:rPr lang="en-US" dirty="0" smtClean="0">
                <a:latin typeface="Cambria"/>
                <a:cs typeface="Cambria"/>
              </a:rPr>
              <a:t>acked </a:t>
            </a:r>
            <a:r>
              <a:rPr lang="en-US" dirty="0">
                <a:latin typeface="Cambria"/>
                <a:cs typeface="Cambria"/>
              </a:rPr>
              <a:t>up by your beliefs, emotions, and actions. </a:t>
            </a:r>
          </a:p>
          <a:p>
            <a:endParaRPr lang="en-US" dirty="0">
              <a:latin typeface="Cambria"/>
              <a:cs typeface="Cambria"/>
            </a:endParaRPr>
          </a:p>
        </p:txBody>
      </p:sp>
      <p:sp>
        <p:nvSpPr>
          <p:cNvPr id="3" name="Footer Placeholder 2"/>
          <p:cNvSpPr>
            <a:spLocks noGrp="1"/>
          </p:cNvSpPr>
          <p:nvPr>
            <p:ph type="ftr" sz="quarter" idx="11"/>
          </p:nvPr>
        </p:nvSpPr>
        <p:spPr/>
        <p:txBody>
          <a:bodyPr/>
          <a:lstStyle/>
          <a:p>
            <a:r>
              <a:rPr lang="en-US" smtClean="0"/>
              <a:t>© 2014 by Living on the Edge, Inc. All rights reserved.</a:t>
            </a:r>
            <a:endParaRPr lang="en-US" dirty="0" smtClean="0"/>
          </a:p>
        </p:txBody>
      </p:sp>
      <p:pic>
        <p:nvPicPr>
          <p:cNvPr id="7" name="Content Placeholder 6" descr="Infinite Possibilities Book 01.png"/>
          <p:cNvPicPr>
            <a:picLocks noGrp="1" noChangeAspect="1"/>
          </p:cNvPicPr>
          <p:nvPr>
            <p:ph sz="half" idx="2"/>
          </p:nvPr>
        </p:nvPicPr>
        <p:blipFill>
          <a:blip r:embed="rId3">
            <a:extLst>
              <a:ext uri="{28A0092B-C50C-407E-A947-70E740481C1C}">
                <a14:useLocalDpi xmlns:a14="http://schemas.microsoft.com/office/drawing/2010/main" val="0"/>
              </a:ext>
            </a:extLst>
          </a:blip>
          <a:srcRect l="-3288" r="-3288"/>
          <a:stretch>
            <a:fillRect/>
          </a:stretch>
        </p:blipFill>
        <p:spPr>
          <a:prstGeom prst="rect">
            <a:avLst/>
          </a:prstGeom>
        </p:spPr>
      </p:pic>
    </p:spTree>
    <p:extLst>
      <p:ext uri="{BB962C8B-B14F-4D97-AF65-F5344CB8AC3E}">
        <p14:creationId xmlns:p14="http://schemas.microsoft.com/office/powerpoint/2010/main" val="2156997330"/>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634061" y="3791186"/>
            <a:ext cx="7772400" cy="1305983"/>
          </a:xfrm>
        </p:spPr>
        <p:txBody>
          <a:bodyPr anchor="b">
            <a:normAutofit/>
          </a:bodyPr>
          <a:lstStyle/>
          <a:p>
            <a:r>
              <a:rPr lang="en-US" dirty="0" smtClean="0"/>
              <a:t>CREATIVITY</a:t>
            </a:r>
            <a:endParaRPr lang="en-US" dirty="0"/>
          </a:p>
        </p:txBody>
      </p:sp>
      <p:sp>
        <p:nvSpPr>
          <p:cNvPr id="7" name="Subtitle 6"/>
          <p:cNvSpPr>
            <a:spLocks noGrp="1"/>
          </p:cNvSpPr>
          <p:nvPr>
            <p:ph type="subTitle" idx="1"/>
          </p:nvPr>
        </p:nvSpPr>
        <p:spPr>
          <a:xfrm>
            <a:off x="634061" y="5109163"/>
            <a:ext cx="7772400" cy="920985"/>
          </a:xfrm>
        </p:spPr>
        <p:txBody>
          <a:bodyPr>
            <a:normAutofit/>
          </a:bodyPr>
          <a:lstStyle/>
          <a:p>
            <a:r>
              <a:rPr lang="en-US" sz="2400" dirty="0" smtClean="0"/>
              <a:t>The Source of Creation</a:t>
            </a:r>
            <a:endParaRPr lang="en-US" sz="2400" dirty="0"/>
          </a:p>
        </p:txBody>
      </p:sp>
      <p:sp>
        <p:nvSpPr>
          <p:cNvPr id="3" name="Footer Placeholder 2"/>
          <p:cNvSpPr>
            <a:spLocks noGrp="1"/>
          </p:cNvSpPr>
          <p:nvPr>
            <p:ph type="ftr" sz="quarter" idx="11"/>
          </p:nvPr>
        </p:nvSpPr>
        <p:spPr/>
        <p:txBody>
          <a:bodyPr/>
          <a:lstStyle/>
          <a:p>
            <a:r>
              <a:rPr lang="en-US" smtClean="0"/>
              <a:t>© 2014 by Living on the Edge, Inc. All rights reserved.</a:t>
            </a:r>
            <a:endParaRPr lang="en-US" dirty="0" smtClean="0"/>
          </a:p>
        </p:txBody>
      </p:sp>
      <p:cxnSp>
        <p:nvCxnSpPr>
          <p:cNvPr id="8" name="Straight Connector 7"/>
          <p:cNvCxnSpPr/>
          <p:nvPr/>
        </p:nvCxnSpPr>
        <p:spPr>
          <a:xfrm flipV="1">
            <a:off x="634061" y="5088809"/>
            <a:ext cx="7772400" cy="35034"/>
          </a:xfrm>
          <a:prstGeom prst="line">
            <a:avLst/>
          </a:prstGeom>
          <a:ln w="28575" cmpd="sng">
            <a:solidFill>
              <a:srgbClr val="800000"/>
            </a:solidFill>
          </a:ln>
          <a:effectLst/>
        </p:spPr>
        <p:style>
          <a:lnRef idx="1">
            <a:schemeClr val="accent2"/>
          </a:lnRef>
          <a:fillRef idx="0">
            <a:schemeClr val="accent2"/>
          </a:fillRef>
          <a:effectRef idx="0">
            <a:schemeClr val="accent2"/>
          </a:effectRef>
          <a:fontRef idx="minor">
            <a:schemeClr val="tx1"/>
          </a:fontRef>
        </p:style>
      </p:cxnSp>
      <p:sp>
        <p:nvSpPr>
          <p:cNvPr id="9" name="Rectangle 8"/>
          <p:cNvSpPr/>
          <p:nvPr/>
        </p:nvSpPr>
        <p:spPr>
          <a:xfrm>
            <a:off x="0" y="498593"/>
            <a:ext cx="9144000" cy="3292593"/>
          </a:xfrm>
          <a:prstGeom prst="rect">
            <a:avLst/>
          </a:prstGeom>
          <a:solidFill>
            <a:schemeClr val="bg2">
              <a:lumMod val="25000"/>
            </a:schemeClr>
          </a:solidFill>
          <a:ln>
            <a:noFill/>
          </a:ln>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38506778"/>
      </p:ext>
    </p:extLst>
  </p:cSld>
  <p:clrMapOvr>
    <a:masterClrMapping/>
  </p:clrMapOvr>
  <p:transition spd="slow">
    <p:wipe dir="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The Central Role of Creativity</a:t>
            </a:r>
            <a:endParaRPr lang="en-US" dirty="0"/>
          </a:p>
        </p:txBody>
      </p:sp>
      <p:sp>
        <p:nvSpPr>
          <p:cNvPr id="4" name="Footer Placeholder 3"/>
          <p:cNvSpPr>
            <a:spLocks noGrp="1"/>
          </p:cNvSpPr>
          <p:nvPr>
            <p:ph type="ftr" sz="quarter" idx="11"/>
          </p:nvPr>
        </p:nvSpPr>
        <p:spPr/>
        <p:txBody>
          <a:bodyPr/>
          <a:lstStyle/>
          <a:p>
            <a:r>
              <a:rPr lang="en-US" smtClean="0"/>
              <a:t>© 2014 by Living on the Edge, Inc. All rights reserved.</a:t>
            </a:r>
            <a:endParaRPr lang="en-US" dirty="0" smtClean="0"/>
          </a:p>
        </p:txBody>
      </p:sp>
      <p:pic>
        <p:nvPicPr>
          <p:cNvPr id="7" name="Picture 6" descr="Creativity 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5805" y="1355846"/>
            <a:ext cx="6032390" cy="4759932"/>
          </a:xfrm>
          <a:prstGeom prst="rect">
            <a:avLst/>
          </a:prstGeom>
        </p:spPr>
      </p:pic>
    </p:spTree>
    <p:extLst>
      <p:ext uri="{BB962C8B-B14F-4D97-AF65-F5344CB8AC3E}">
        <p14:creationId xmlns:p14="http://schemas.microsoft.com/office/powerpoint/2010/main" val="1165138783"/>
      </p:ext>
    </p:extLst>
  </p:cSld>
  <p:clrMapOvr>
    <a:masterClrMapping/>
  </p:clrMapOvr>
  <p:transition spd="slow">
    <p:wipe dir="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Practical vs. Psychological Creativity</a:t>
            </a:r>
            <a:endParaRPr lang="en-US" dirty="0"/>
          </a:p>
        </p:txBody>
      </p:sp>
      <p:sp>
        <p:nvSpPr>
          <p:cNvPr id="4" name="Footer Placeholder 3"/>
          <p:cNvSpPr>
            <a:spLocks noGrp="1"/>
          </p:cNvSpPr>
          <p:nvPr>
            <p:ph type="ftr" sz="quarter" idx="11"/>
          </p:nvPr>
        </p:nvSpPr>
        <p:spPr/>
        <p:txBody>
          <a:bodyPr/>
          <a:lstStyle/>
          <a:p>
            <a:r>
              <a:rPr lang="en-US" smtClean="0"/>
              <a:t>© 2014 by Living on the Edge, Inc. All rights reserved.</a:t>
            </a:r>
            <a:endParaRPr lang="en-US" dirty="0" smtClean="0"/>
          </a:p>
        </p:txBody>
      </p:sp>
      <p:pic>
        <p:nvPicPr>
          <p:cNvPr id="8" name="Picture 7" descr="Assembly 0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966927"/>
            <a:ext cx="4880659" cy="3485096"/>
          </a:xfrm>
          <a:prstGeom prst="rect">
            <a:avLst/>
          </a:prstGeom>
        </p:spPr>
      </p:pic>
      <p:pic>
        <p:nvPicPr>
          <p:cNvPr id="9" name="Picture 8" descr="Light Bulb 0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01498" y="1785514"/>
            <a:ext cx="3539938" cy="3630706"/>
          </a:xfrm>
          <a:prstGeom prst="rect">
            <a:avLst/>
          </a:prstGeom>
        </p:spPr>
      </p:pic>
    </p:spTree>
    <p:extLst>
      <p:ext uri="{BB962C8B-B14F-4D97-AF65-F5344CB8AC3E}">
        <p14:creationId xmlns:p14="http://schemas.microsoft.com/office/powerpoint/2010/main" val="291652955"/>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20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9056" y="1384290"/>
            <a:ext cx="7065888" cy="4708752"/>
          </a:xfrm>
          <a:prstGeom prst="rect">
            <a:avLst/>
          </a:prstGeom>
        </p:spPr>
      </p:pic>
      <p:sp>
        <p:nvSpPr>
          <p:cNvPr id="5" name="Title 4"/>
          <p:cNvSpPr>
            <a:spLocks noGrp="1"/>
          </p:cNvSpPr>
          <p:nvPr>
            <p:ph type="title"/>
          </p:nvPr>
        </p:nvSpPr>
        <p:spPr/>
        <p:txBody>
          <a:bodyPr/>
          <a:lstStyle/>
          <a:p>
            <a:r>
              <a:rPr lang="en-US" dirty="0" smtClean="0"/>
              <a:t>Creativity Is An Investment</a:t>
            </a:r>
            <a:endParaRPr lang="en-US" dirty="0"/>
          </a:p>
        </p:txBody>
      </p:sp>
      <p:sp>
        <p:nvSpPr>
          <p:cNvPr id="4" name="Footer Placeholder 3"/>
          <p:cNvSpPr>
            <a:spLocks noGrp="1"/>
          </p:cNvSpPr>
          <p:nvPr>
            <p:ph type="ftr" sz="quarter" idx="11"/>
          </p:nvPr>
        </p:nvSpPr>
        <p:spPr/>
        <p:txBody>
          <a:bodyPr/>
          <a:lstStyle/>
          <a:p>
            <a:r>
              <a:rPr lang="en-US" smtClean="0"/>
              <a:t>© 2014 by Living on the Edge, Inc. All rights reserved. Images courtesy of Pixabay, Wikimedia Commons, and Shutterstock</a:t>
            </a:r>
            <a:endParaRPr lang="en-US" dirty="0" smtClean="0"/>
          </a:p>
        </p:txBody>
      </p:sp>
    </p:spTree>
    <p:extLst>
      <p:ext uri="{BB962C8B-B14F-4D97-AF65-F5344CB8AC3E}">
        <p14:creationId xmlns:p14="http://schemas.microsoft.com/office/powerpoint/2010/main" val="1358055272"/>
      </p:ext>
    </p:extLst>
  </p:cSld>
  <p:clrMapOvr>
    <a:masterClrMapping/>
  </p:clrMapOvr>
  <p:transition spd="slow">
    <p:wipe dir="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Derailing Creativity</a:t>
            </a:r>
            <a:endParaRPr lang="en-US" dirty="0"/>
          </a:p>
        </p:txBody>
      </p:sp>
      <p:sp>
        <p:nvSpPr>
          <p:cNvPr id="3" name="Footer Placeholder 2"/>
          <p:cNvSpPr>
            <a:spLocks noGrp="1"/>
          </p:cNvSpPr>
          <p:nvPr>
            <p:ph type="ftr" sz="quarter" idx="11"/>
          </p:nvPr>
        </p:nvSpPr>
        <p:spPr/>
        <p:txBody>
          <a:bodyPr/>
          <a:lstStyle/>
          <a:p>
            <a:r>
              <a:rPr lang="en-US" smtClean="0"/>
              <a:t>© 2014 by Living on the Edge, Inc. All rights reserved.</a:t>
            </a:r>
            <a:endParaRPr lang="en-US" dirty="0" smtClean="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43250" y="2160703"/>
            <a:ext cx="2857500" cy="2857500"/>
          </a:xfrm>
          <a:prstGeom prst="rect">
            <a:avLst/>
          </a:prstGeom>
        </p:spPr>
      </p:pic>
      <p:sp>
        <p:nvSpPr>
          <p:cNvPr id="5" name="TextBox 4"/>
          <p:cNvSpPr txBox="1"/>
          <p:nvPr/>
        </p:nvSpPr>
        <p:spPr>
          <a:xfrm>
            <a:off x="3883989" y="1660033"/>
            <a:ext cx="1376023" cy="369332"/>
          </a:xfrm>
          <a:prstGeom prst="rect">
            <a:avLst/>
          </a:prstGeom>
          <a:noFill/>
          <a:ln>
            <a:noFill/>
          </a:ln>
        </p:spPr>
        <p:style>
          <a:lnRef idx="2">
            <a:schemeClr val="dk1"/>
          </a:lnRef>
          <a:fillRef idx="1">
            <a:schemeClr val="lt1"/>
          </a:fillRef>
          <a:effectRef idx="0">
            <a:schemeClr val="dk1"/>
          </a:effectRef>
          <a:fontRef idx="minor">
            <a:schemeClr val="dk1"/>
          </a:fontRef>
        </p:style>
        <p:txBody>
          <a:bodyPr wrap="none" rtlCol="0" anchor="t">
            <a:spAutoFit/>
          </a:bodyPr>
          <a:lstStyle/>
          <a:p>
            <a:pPr algn="ctr"/>
            <a:r>
              <a:rPr lang="en-US" b="1" dirty="0" smtClean="0">
                <a:solidFill>
                  <a:schemeClr val="accent6">
                    <a:lumMod val="75000"/>
                  </a:schemeClr>
                </a:solidFill>
                <a:latin typeface="Cambria"/>
                <a:cs typeface="Cambria"/>
              </a:rPr>
              <a:t>Distraction</a:t>
            </a:r>
            <a:endParaRPr lang="en-US" b="1" dirty="0">
              <a:solidFill>
                <a:schemeClr val="accent6">
                  <a:lumMod val="75000"/>
                </a:schemeClr>
              </a:solidFill>
              <a:latin typeface="Cambria"/>
              <a:cs typeface="Cambria"/>
            </a:endParaRPr>
          </a:p>
        </p:txBody>
      </p:sp>
      <p:sp>
        <p:nvSpPr>
          <p:cNvPr id="7" name="TextBox 6"/>
          <p:cNvSpPr txBox="1"/>
          <p:nvPr/>
        </p:nvSpPr>
        <p:spPr>
          <a:xfrm>
            <a:off x="4085630" y="1660033"/>
            <a:ext cx="972742" cy="369332"/>
          </a:xfrm>
          <a:prstGeom prst="rect">
            <a:avLst/>
          </a:prstGeom>
          <a:noFill/>
          <a:ln>
            <a:noFill/>
          </a:ln>
        </p:spPr>
        <p:style>
          <a:lnRef idx="2">
            <a:schemeClr val="dk1"/>
          </a:lnRef>
          <a:fillRef idx="1">
            <a:schemeClr val="lt1"/>
          </a:fillRef>
          <a:effectRef idx="0">
            <a:schemeClr val="dk1"/>
          </a:effectRef>
          <a:fontRef idx="minor">
            <a:schemeClr val="dk1"/>
          </a:fontRef>
        </p:style>
        <p:txBody>
          <a:bodyPr wrap="none" rtlCol="0" anchor="t">
            <a:spAutoFit/>
          </a:bodyPr>
          <a:lstStyle/>
          <a:p>
            <a:pPr algn="ctr"/>
            <a:r>
              <a:rPr lang="en-US" b="1" dirty="0" smtClean="0">
                <a:solidFill>
                  <a:srgbClr val="E46C0A"/>
                </a:solidFill>
                <a:latin typeface="Cambria"/>
                <a:cs typeface="Cambria"/>
              </a:rPr>
              <a:t>Fatigue</a:t>
            </a:r>
            <a:endParaRPr lang="en-US" b="1" dirty="0">
              <a:solidFill>
                <a:srgbClr val="E46C0A"/>
              </a:solidFill>
              <a:latin typeface="Cambria"/>
              <a:cs typeface="Cambria"/>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43250" y="2129042"/>
            <a:ext cx="2857500" cy="2857500"/>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66908" y="2380855"/>
            <a:ext cx="3416300" cy="2374900"/>
          </a:xfrm>
          <a:prstGeom prst="rect">
            <a:avLst/>
          </a:prstGeom>
        </p:spPr>
      </p:pic>
      <p:sp>
        <p:nvSpPr>
          <p:cNvPr id="10" name="TextBox 9"/>
          <p:cNvSpPr txBox="1"/>
          <p:nvPr/>
        </p:nvSpPr>
        <p:spPr>
          <a:xfrm>
            <a:off x="3816306" y="1660033"/>
            <a:ext cx="1511389" cy="369332"/>
          </a:xfrm>
          <a:prstGeom prst="rect">
            <a:avLst/>
          </a:prstGeom>
          <a:noFill/>
          <a:ln>
            <a:noFill/>
          </a:ln>
        </p:spPr>
        <p:style>
          <a:lnRef idx="2">
            <a:schemeClr val="dk1"/>
          </a:lnRef>
          <a:fillRef idx="1">
            <a:schemeClr val="lt1"/>
          </a:fillRef>
          <a:effectRef idx="0">
            <a:schemeClr val="dk1"/>
          </a:effectRef>
          <a:fontRef idx="minor">
            <a:schemeClr val="dk1"/>
          </a:fontRef>
        </p:style>
        <p:txBody>
          <a:bodyPr wrap="none" rtlCol="0" anchor="t">
            <a:spAutoFit/>
          </a:bodyPr>
          <a:lstStyle/>
          <a:p>
            <a:pPr algn="ctr"/>
            <a:r>
              <a:rPr lang="en-US" b="1" dirty="0" smtClean="0">
                <a:solidFill>
                  <a:srgbClr val="E46C0A"/>
                </a:solidFill>
                <a:latin typeface="Cambria"/>
                <a:cs typeface="Cambria"/>
              </a:rPr>
              <a:t>Depravation</a:t>
            </a:r>
          </a:p>
        </p:txBody>
      </p:sp>
      <p:pic>
        <p:nvPicPr>
          <p:cNvPr id="12" name="Picture 11" descr="Angry Man 01.gi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30319" y="1335381"/>
            <a:ext cx="2671535" cy="1882365"/>
          </a:xfrm>
          <a:prstGeom prst="rect">
            <a:avLst/>
          </a:prstGeom>
        </p:spPr>
      </p:pic>
      <p:sp>
        <p:nvSpPr>
          <p:cNvPr id="15" name="TextBox 14"/>
          <p:cNvSpPr txBox="1"/>
          <p:nvPr/>
        </p:nvSpPr>
        <p:spPr>
          <a:xfrm>
            <a:off x="4118598" y="1660033"/>
            <a:ext cx="906806" cy="369332"/>
          </a:xfrm>
          <a:prstGeom prst="rect">
            <a:avLst/>
          </a:prstGeom>
          <a:noFill/>
          <a:ln>
            <a:noFill/>
          </a:ln>
        </p:spPr>
        <p:style>
          <a:lnRef idx="2">
            <a:schemeClr val="dk1"/>
          </a:lnRef>
          <a:fillRef idx="1">
            <a:schemeClr val="lt1"/>
          </a:fillRef>
          <a:effectRef idx="0">
            <a:schemeClr val="dk1"/>
          </a:effectRef>
          <a:fontRef idx="minor">
            <a:schemeClr val="dk1"/>
          </a:fontRef>
        </p:style>
        <p:txBody>
          <a:bodyPr wrap="none" rtlCol="0" anchor="t">
            <a:spAutoFit/>
          </a:bodyPr>
          <a:lstStyle/>
          <a:p>
            <a:pPr algn="ctr"/>
            <a:r>
              <a:rPr lang="en-US" b="1" dirty="0" smtClean="0">
                <a:solidFill>
                  <a:srgbClr val="E46C0A"/>
                </a:solidFill>
                <a:latin typeface="Cambria"/>
                <a:cs typeface="Cambria"/>
              </a:rPr>
              <a:t>Threat</a:t>
            </a:r>
          </a:p>
        </p:txBody>
      </p:sp>
    </p:spTree>
    <p:extLst>
      <p:ext uri="{BB962C8B-B14F-4D97-AF65-F5344CB8AC3E}">
        <p14:creationId xmlns:p14="http://schemas.microsoft.com/office/powerpoint/2010/main" val="23343456"/>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3.55085E-6 -2.04724E-6 L -0.24193 0.16605 " pathEditMode="relative" rAng="0" ptsTypes="AA">
                                      <p:cBhvr>
                                        <p:cTn id="6" dur="2000" fill="hold"/>
                                        <p:tgtEl>
                                          <p:spTgt spid="4"/>
                                        </p:tgtEl>
                                        <p:attrNameLst>
                                          <p:attrName>ppt_x</p:attrName>
                                          <p:attrName>ppt_y</p:attrName>
                                        </p:attrNameLst>
                                      </p:cBhvr>
                                      <p:rCtr x="-12096" y="8291"/>
                                    </p:animMotion>
                                  </p:childTnLst>
                                </p:cTn>
                              </p:par>
                              <p:par>
                                <p:cTn id="7" presetID="10" presetClass="exit" presetSubtype="0" fill="hold" grpId="0" nodeType="withEffect">
                                  <p:stCondLst>
                                    <p:cond delay="0"/>
                                  </p:stCondLst>
                                  <p:childTnLst>
                                    <p:animEffect transition="out" filter="fade">
                                      <p:cBhvr>
                                        <p:cTn id="8" dur="500"/>
                                        <p:tgtEl>
                                          <p:spTgt spid="5"/>
                                        </p:tgtEl>
                                      </p:cBhvr>
                                    </p:animEffect>
                                    <p:set>
                                      <p:cBhvr>
                                        <p:cTn id="9" dur="1" fill="hold">
                                          <p:stCondLst>
                                            <p:cond delay="499"/>
                                          </p:stCondLst>
                                        </p:cTn>
                                        <p:tgtEl>
                                          <p:spTgt spid="5"/>
                                        </p:tgtEl>
                                        <p:attrNameLst>
                                          <p:attrName>style.visibility</p:attrName>
                                        </p:attrNameLst>
                                      </p:cBhvr>
                                      <p:to>
                                        <p:strVal val="hidden"/>
                                      </p:to>
                                    </p:set>
                                  </p:childTnLst>
                                </p:cTn>
                              </p:par>
                            </p:childTnLst>
                          </p:cTn>
                        </p:par>
                        <p:par>
                          <p:cTn id="10" fill="hold">
                            <p:stCondLst>
                              <p:cond delay="2000"/>
                            </p:stCondLst>
                            <p:childTnLst>
                              <p:par>
                                <p:cTn id="11" presetID="10"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path" presetSubtype="0" accel="50000" decel="50000" fill="hold" nodeType="clickEffect">
                                  <p:stCondLst>
                                    <p:cond delay="0"/>
                                  </p:stCondLst>
                                  <p:childTnLst>
                                    <p:animMotion origin="layout" path="M 3.55085E-6 -2.73275E-7 L 0.24314 0.17091 " pathEditMode="relative" rAng="0" ptsTypes="AA">
                                      <p:cBhvr>
                                        <p:cTn id="20" dur="2000" fill="hold"/>
                                        <p:tgtEl>
                                          <p:spTgt spid="8"/>
                                        </p:tgtEl>
                                        <p:attrNameLst>
                                          <p:attrName>ppt_x</p:attrName>
                                          <p:attrName>ppt_y</p:attrName>
                                        </p:attrNameLst>
                                      </p:cBhvr>
                                      <p:rCtr x="12149" y="8546"/>
                                    </p:animMotion>
                                  </p:childTnLst>
                                </p:cTn>
                              </p:par>
                              <p:par>
                                <p:cTn id="21" presetID="10" presetClass="exit" presetSubtype="0" fill="hold" grpId="1" nodeType="withEffect">
                                  <p:stCondLst>
                                    <p:cond delay="0"/>
                                  </p:stCondLst>
                                  <p:childTnLst>
                                    <p:animEffect transition="out" filter="fade">
                                      <p:cBhvr>
                                        <p:cTn id="22" dur="500"/>
                                        <p:tgtEl>
                                          <p:spTgt spid="7"/>
                                        </p:tgtEl>
                                      </p:cBhvr>
                                    </p:animEffect>
                                    <p:set>
                                      <p:cBhvr>
                                        <p:cTn id="23" dur="1" fill="hold">
                                          <p:stCondLst>
                                            <p:cond delay="499"/>
                                          </p:stCondLst>
                                        </p:cTn>
                                        <p:tgtEl>
                                          <p:spTgt spid="7"/>
                                        </p:tgtEl>
                                        <p:attrNameLst>
                                          <p:attrName>style.visibility</p:attrName>
                                        </p:attrNameLst>
                                      </p:cBhvr>
                                      <p:to>
                                        <p:strVal val="hidden"/>
                                      </p:to>
                                    </p:set>
                                  </p:childTnLst>
                                </p:cTn>
                              </p:par>
                            </p:childTnLst>
                          </p:cTn>
                        </p:par>
                        <p:par>
                          <p:cTn id="24" fill="hold">
                            <p:stCondLst>
                              <p:cond delay="2000"/>
                            </p:stCondLst>
                            <p:childTnLst>
                              <p:par>
                                <p:cTn id="25" presetID="10" presetClass="entr" presetSubtype="0" fill="hold"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par>
                                <p:cTn id="28" presetID="10" presetClass="entr" presetSubtype="0" fill="hold" grpId="2"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0" presetClass="path" presetSubtype="0" accel="50000" decel="50000" fill="hold" nodeType="clickEffect">
                                  <p:stCondLst>
                                    <p:cond delay="0"/>
                                  </p:stCondLst>
                                  <p:childTnLst>
                                    <p:animMotion origin="layout" path="M -3.55085E-6 -1.39416E-6 L 0.26259 -0.22533 " pathEditMode="relative" rAng="0" ptsTypes="AA">
                                      <p:cBhvr>
                                        <p:cTn id="34" dur="2000" fill="hold"/>
                                        <p:tgtEl>
                                          <p:spTgt spid="9"/>
                                        </p:tgtEl>
                                        <p:attrNameLst>
                                          <p:attrName>ppt_x</p:attrName>
                                          <p:attrName>ppt_y</p:attrName>
                                        </p:attrNameLst>
                                      </p:cBhvr>
                                      <p:rCtr x="13120" y="-11278"/>
                                    </p:animMotion>
                                  </p:childTnLst>
                                </p:cTn>
                              </p:par>
                              <p:par>
                                <p:cTn id="35" presetID="10" presetClass="exit" presetSubtype="0" fill="hold" grpId="3" nodeType="withEffect">
                                  <p:stCondLst>
                                    <p:cond delay="0"/>
                                  </p:stCondLst>
                                  <p:childTnLst>
                                    <p:animEffect transition="out" filter="fade">
                                      <p:cBhvr>
                                        <p:cTn id="36" dur="500"/>
                                        <p:tgtEl>
                                          <p:spTgt spid="10"/>
                                        </p:tgtEl>
                                      </p:cBhvr>
                                    </p:animEffect>
                                    <p:set>
                                      <p:cBhvr>
                                        <p:cTn id="37" dur="1" fill="hold">
                                          <p:stCondLst>
                                            <p:cond delay="499"/>
                                          </p:stCondLst>
                                        </p:cTn>
                                        <p:tgtEl>
                                          <p:spTgt spid="10"/>
                                        </p:tgtEl>
                                        <p:attrNameLst>
                                          <p:attrName>style.visibility</p:attrName>
                                        </p:attrNameLst>
                                      </p:cBhvr>
                                      <p:to>
                                        <p:strVal val="hidden"/>
                                      </p:to>
                                    </p:set>
                                  </p:childTnLst>
                                </p:cTn>
                              </p:par>
                            </p:childTnLst>
                          </p:cTn>
                        </p:par>
                        <p:par>
                          <p:cTn id="38" fill="hold">
                            <p:stCondLst>
                              <p:cond delay="2000"/>
                            </p:stCondLst>
                            <p:childTnLst>
                              <p:par>
                                <p:cTn id="39" presetID="10" presetClass="entr" presetSubtype="0" fill="hold" nodeType="after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500"/>
                                        <p:tgtEl>
                                          <p:spTgt spid="12"/>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fade">
                                      <p:cBhvr>
                                        <p:cTn id="4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7" grpId="1"/>
      <p:bldP spid="10" grpId="2"/>
      <p:bldP spid="10" grpId="3"/>
      <p:bldP spid="15"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Your Threat Level?</a:t>
            </a:r>
            <a:endParaRPr lang="en-US" dirty="0"/>
          </a:p>
        </p:txBody>
      </p:sp>
      <p:sp>
        <p:nvSpPr>
          <p:cNvPr id="3" name="Footer Placeholder 2"/>
          <p:cNvSpPr>
            <a:spLocks noGrp="1"/>
          </p:cNvSpPr>
          <p:nvPr>
            <p:ph type="ftr" sz="quarter" idx="11"/>
          </p:nvPr>
        </p:nvSpPr>
        <p:spPr/>
        <p:txBody>
          <a:bodyPr/>
          <a:lstStyle/>
          <a:p>
            <a:r>
              <a:rPr lang="en-US" smtClean="0"/>
              <a:t>© 2014 by Living on the Edge, Inc. All rights reserved.</a:t>
            </a:r>
            <a:endParaRPr lang="en-US" dirty="0" smtClean="0"/>
          </a:p>
        </p:txBody>
      </p:sp>
      <p:pic>
        <p:nvPicPr>
          <p:cNvPr id="5" name="Picture 4"/>
          <p:cNvPicPr>
            <a:picLocks noChangeAspect="1"/>
          </p:cNvPicPr>
          <p:nvPr/>
        </p:nvPicPr>
        <p:blipFill>
          <a:blip r:embed="rId2"/>
          <a:stretch>
            <a:fillRect/>
          </a:stretch>
        </p:blipFill>
        <p:spPr>
          <a:xfrm>
            <a:off x="457200" y="1475367"/>
            <a:ext cx="8140700" cy="4521200"/>
          </a:xfrm>
          <a:prstGeom prst="rect">
            <a:avLst/>
          </a:prstGeom>
        </p:spPr>
      </p:pic>
    </p:spTree>
    <p:extLst>
      <p:ext uri="{BB962C8B-B14F-4D97-AF65-F5344CB8AC3E}">
        <p14:creationId xmlns:p14="http://schemas.microsoft.com/office/powerpoint/2010/main" val="973877808"/>
      </p:ext>
    </p:extLst>
  </p:cSld>
  <p:clrMapOvr>
    <a:masterClrMapping/>
  </p:clrMapOvr>
  <p:transition spd="slow">
    <p:wipe dir="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993900" y="1236661"/>
            <a:ext cx="5145024" cy="4942226"/>
            <a:chOff x="1993900" y="1236661"/>
            <a:chExt cx="5145024" cy="4942226"/>
          </a:xfrm>
        </p:grpSpPr>
        <p:pic>
          <p:nvPicPr>
            <p:cNvPr id="11" name="Picture 10" descr="Love 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0887" y="1236661"/>
              <a:ext cx="4942226" cy="4942226"/>
            </a:xfrm>
            <a:prstGeom prst="rect">
              <a:avLst/>
            </a:prstGeom>
          </p:spPr>
        </p:pic>
        <p:pic>
          <p:nvPicPr>
            <p:cNvPr id="13" name="Picture 12" descr="Thank You 0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93900" y="2765724"/>
              <a:ext cx="5145024" cy="1572768"/>
            </a:xfrm>
            <a:prstGeom prst="rect">
              <a:avLst/>
            </a:prstGeom>
            <a:effectLst>
              <a:outerShdw blurRad="50800" dist="38100" dir="2700000" algn="tl" rotWithShape="0">
                <a:prstClr val="black">
                  <a:alpha val="40000"/>
                </a:prstClr>
              </a:outerShdw>
            </a:effectLst>
          </p:spPr>
        </p:pic>
      </p:grpSp>
      <p:sp>
        <p:nvSpPr>
          <p:cNvPr id="2" name="Title 1"/>
          <p:cNvSpPr>
            <a:spLocks noGrp="1"/>
          </p:cNvSpPr>
          <p:nvPr>
            <p:ph type="title"/>
          </p:nvPr>
        </p:nvSpPr>
        <p:spPr/>
        <p:txBody>
          <a:bodyPr>
            <a:normAutofit/>
          </a:bodyPr>
          <a:lstStyle/>
          <a:p>
            <a:r>
              <a:rPr lang="en-US" dirty="0" smtClean="0"/>
              <a:t>Go To Your Highest Level Right Now</a:t>
            </a:r>
            <a:endParaRPr lang="en-US" dirty="0"/>
          </a:p>
        </p:txBody>
      </p:sp>
      <p:sp>
        <p:nvSpPr>
          <p:cNvPr id="3" name="Footer Placeholder 2"/>
          <p:cNvSpPr>
            <a:spLocks noGrp="1"/>
          </p:cNvSpPr>
          <p:nvPr>
            <p:ph type="ftr" sz="quarter" idx="11"/>
          </p:nvPr>
        </p:nvSpPr>
        <p:spPr/>
        <p:txBody>
          <a:bodyPr/>
          <a:lstStyle/>
          <a:p>
            <a:r>
              <a:rPr lang="en-US" smtClean="0"/>
              <a:t>© 2014 by Living on the Edge, Inc. All rights reserved.</a:t>
            </a:r>
            <a:endParaRPr lang="en-US" dirty="0" smtClean="0"/>
          </a:p>
        </p:txBody>
      </p:sp>
    </p:spTree>
    <p:extLst>
      <p:ext uri="{BB962C8B-B14F-4D97-AF65-F5344CB8AC3E}">
        <p14:creationId xmlns:p14="http://schemas.microsoft.com/office/powerpoint/2010/main" val="426874026"/>
      </p:ext>
    </p:extLst>
  </p:cSld>
  <p:clrMapOvr>
    <a:masterClrMapping/>
  </p:clrMapOvr>
  <p:transition spd="slow">
    <p:wipe dir="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634061" y="3791186"/>
            <a:ext cx="7772400" cy="1305983"/>
          </a:xfrm>
        </p:spPr>
        <p:txBody>
          <a:bodyPr anchor="b">
            <a:normAutofit/>
          </a:bodyPr>
          <a:lstStyle/>
          <a:p>
            <a:r>
              <a:rPr lang="en-US" dirty="0" smtClean="0"/>
              <a:t>Reclaiming Your Power</a:t>
            </a:r>
            <a:endParaRPr lang="en-US" dirty="0"/>
          </a:p>
        </p:txBody>
      </p:sp>
      <p:sp>
        <p:nvSpPr>
          <p:cNvPr id="7" name="Subtitle 6"/>
          <p:cNvSpPr>
            <a:spLocks noGrp="1"/>
          </p:cNvSpPr>
          <p:nvPr>
            <p:ph type="subTitle" idx="1"/>
          </p:nvPr>
        </p:nvSpPr>
        <p:spPr>
          <a:xfrm>
            <a:off x="634061" y="5109163"/>
            <a:ext cx="7772400" cy="920985"/>
          </a:xfrm>
        </p:spPr>
        <p:txBody>
          <a:bodyPr>
            <a:normAutofit/>
          </a:bodyPr>
          <a:lstStyle/>
          <a:p>
            <a:r>
              <a:rPr lang="en-US" sz="2400" dirty="0" smtClean="0"/>
              <a:t>Liquidating Unhelpful Habits</a:t>
            </a:r>
            <a:endParaRPr lang="en-US" sz="2400" dirty="0"/>
          </a:p>
        </p:txBody>
      </p:sp>
      <p:sp>
        <p:nvSpPr>
          <p:cNvPr id="3" name="Footer Placeholder 2"/>
          <p:cNvSpPr>
            <a:spLocks noGrp="1"/>
          </p:cNvSpPr>
          <p:nvPr>
            <p:ph type="ftr" sz="quarter" idx="11"/>
          </p:nvPr>
        </p:nvSpPr>
        <p:spPr/>
        <p:txBody>
          <a:bodyPr/>
          <a:lstStyle/>
          <a:p>
            <a:r>
              <a:rPr lang="en-US" smtClean="0"/>
              <a:t>© 2014 by Living on the Edge, Inc. All rights reserved.</a:t>
            </a:r>
            <a:endParaRPr lang="en-US" dirty="0" smtClean="0"/>
          </a:p>
        </p:txBody>
      </p:sp>
      <p:cxnSp>
        <p:nvCxnSpPr>
          <p:cNvPr id="8" name="Straight Connector 7"/>
          <p:cNvCxnSpPr/>
          <p:nvPr/>
        </p:nvCxnSpPr>
        <p:spPr>
          <a:xfrm flipV="1">
            <a:off x="634061" y="5088809"/>
            <a:ext cx="7772400" cy="35034"/>
          </a:xfrm>
          <a:prstGeom prst="line">
            <a:avLst/>
          </a:prstGeom>
          <a:ln w="28575" cmpd="sng">
            <a:solidFill>
              <a:srgbClr val="800000"/>
            </a:solidFill>
          </a:ln>
          <a:effectLst/>
        </p:spPr>
        <p:style>
          <a:lnRef idx="1">
            <a:schemeClr val="accent2"/>
          </a:lnRef>
          <a:fillRef idx="0">
            <a:schemeClr val="accent2"/>
          </a:fillRef>
          <a:effectRef idx="0">
            <a:schemeClr val="accent2"/>
          </a:effectRef>
          <a:fontRef idx="minor">
            <a:schemeClr val="tx1"/>
          </a:fontRef>
        </p:style>
      </p:cxnSp>
      <p:sp>
        <p:nvSpPr>
          <p:cNvPr id="9" name="Rectangle 8"/>
          <p:cNvSpPr/>
          <p:nvPr/>
        </p:nvSpPr>
        <p:spPr>
          <a:xfrm>
            <a:off x="0" y="498593"/>
            <a:ext cx="9144000" cy="3292593"/>
          </a:xfrm>
          <a:prstGeom prst="rect">
            <a:avLst/>
          </a:prstGeom>
          <a:solidFill>
            <a:schemeClr val="bg2">
              <a:lumMod val="25000"/>
            </a:schemeClr>
          </a:solidFill>
          <a:ln>
            <a:noFill/>
          </a:ln>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08486267"/>
      </p:ext>
    </p:extLst>
  </p:cSld>
  <p:clrMapOvr>
    <a:masterClrMapping/>
  </p:clrMapOvr>
  <p:transition spd="slow">
    <p:wipe dir="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smtClean="0"/>
              <a:t>Willpower Can Not </a:t>
            </a:r>
            <a:r>
              <a:rPr lang="en-US" i="1" dirty="0" smtClean="0"/>
              <a:t>Resist</a:t>
            </a:r>
            <a:r>
              <a:rPr lang="en-US" dirty="0" smtClean="0"/>
              <a:t> Your Habits!</a:t>
            </a:r>
            <a:endParaRPr lang="en-US" dirty="0"/>
          </a:p>
        </p:txBody>
      </p:sp>
      <p:sp>
        <p:nvSpPr>
          <p:cNvPr id="4" name="Footer Placeholder 3"/>
          <p:cNvSpPr>
            <a:spLocks noGrp="1"/>
          </p:cNvSpPr>
          <p:nvPr>
            <p:ph type="ftr" sz="quarter" idx="11"/>
          </p:nvPr>
        </p:nvSpPr>
        <p:spPr/>
        <p:txBody>
          <a:bodyPr/>
          <a:lstStyle/>
          <a:p>
            <a:r>
              <a:rPr lang="en-US" smtClean="0"/>
              <a:t>© 2014 by Living on the Edge, Inc. All rights reserved.</a:t>
            </a:r>
            <a:endParaRPr lang="en-US" dirty="0" smtClean="0"/>
          </a:p>
        </p:txBody>
      </p:sp>
      <p:sp>
        <p:nvSpPr>
          <p:cNvPr id="7" name="TextBox 6"/>
          <p:cNvSpPr txBox="1"/>
          <p:nvPr/>
        </p:nvSpPr>
        <p:spPr>
          <a:xfrm>
            <a:off x="457200" y="5534481"/>
            <a:ext cx="8229599" cy="584776"/>
          </a:xfrm>
          <a:prstGeom prst="rect">
            <a:avLst/>
          </a:prstGeom>
          <a:noFill/>
        </p:spPr>
        <p:txBody>
          <a:bodyPr wrap="square" rtlCol="0">
            <a:spAutoFit/>
          </a:bodyPr>
          <a:lstStyle/>
          <a:p>
            <a:pPr algn="ctr"/>
            <a:r>
              <a:rPr lang="en-US" sz="3200" b="1" dirty="0" smtClean="0">
                <a:latin typeface="Cambria"/>
                <a:cs typeface="Cambria"/>
              </a:rPr>
              <a:t>But It Can </a:t>
            </a:r>
            <a:r>
              <a:rPr lang="en-US" sz="3200" b="1" i="1" dirty="0" smtClean="0">
                <a:latin typeface="Cambria"/>
                <a:cs typeface="Cambria"/>
              </a:rPr>
              <a:t>Erase</a:t>
            </a:r>
            <a:r>
              <a:rPr lang="en-US" sz="3200" b="1" dirty="0" smtClean="0">
                <a:latin typeface="Cambria"/>
                <a:cs typeface="Cambria"/>
              </a:rPr>
              <a:t> Any Habit!</a:t>
            </a:r>
            <a:endParaRPr lang="en-US" sz="3200" b="1" dirty="0">
              <a:latin typeface="Cambria"/>
              <a:cs typeface="Cambria"/>
            </a:endParaRPr>
          </a:p>
        </p:txBody>
      </p:sp>
      <p:pic>
        <p:nvPicPr>
          <p:cNvPr id="3" name="Picture 2"/>
          <p:cNvPicPr>
            <a:picLocks noChangeAspect="1"/>
          </p:cNvPicPr>
          <p:nvPr/>
        </p:nvPicPr>
        <p:blipFill>
          <a:blip r:embed="rId3"/>
          <a:stretch>
            <a:fillRect/>
          </a:stretch>
        </p:blipFill>
        <p:spPr>
          <a:xfrm>
            <a:off x="1102360" y="1515118"/>
            <a:ext cx="6939280" cy="3901440"/>
          </a:xfrm>
          <a:prstGeom prst="rect">
            <a:avLst/>
          </a:prstGeom>
        </p:spPr>
      </p:pic>
    </p:spTree>
    <p:extLst>
      <p:ext uri="{BB962C8B-B14F-4D97-AF65-F5344CB8AC3E}">
        <p14:creationId xmlns:p14="http://schemas.microsoft.com/office/powerpoint/2010/main" val="2404770405"/>
      </p:ext>
    </p:extLst>
  </p:cSld>
  <p:clrMapOvr>
    <a:masterClrMapping/>
  </p:clrMapOvr>
  <p:transition spd="slow">
    <p:wipe dir="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 Bonus to the “Non-Spiritual” Approach</a:t>
            </a:r>
            <a:endParaRPr lang="en-US" dirty="0"/>
          </a:p>
        </p:txBody>
      </p:sp>
      <p:grpSp>
        <p:nvGrpSpPr>
          <p:cNvPr id="10" name="Group 9"/>
          <p:cNvGrpSpPr/>
          <p:nvPr/>
        </p:nvGrpSpPr>
        <p:grpSpPr>
          <a:xfrm>
            <a:off x="2460871" y="1324844"/>
            <a:ext cx="4222259" cy="4846417"/>
            <a:chOff x="2460871" y="1324844"/>
            <a:chExt cx="4222259" cy="4846417"/>
          </a:xfrm>
        </p:grpSpPr>
        <p:pic>
          <p:nvPicPr>
            <p:cNvPr id="7" name="Picture 6" descr="War 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59601" y="1324844"/>
              <a:ext cx="4024798" cy="4846417"/>
            </a:xfrm>
            <a:prstGeom prst="rect">
              <a:avLst/>
            </a:prstGeom>
          </p:spPr>
        </p:pic>
        <p:pic>
          <p:nvPicPr>
            <p:cNvPr id="8" name="Picture 7" descr="No Symbol 0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60871" y="1631463"/>
              <a:ext cx="4222259" cy="4222259"/>
            </a:xfrm>
            <a:prstGeom prst="rect">
              <a:avLst/>
            </a:prstGeom>
          </p:spPr>
        </p:pic>
      </p:grpSp>
      <p:sp>
        <p:nvSpPr>
          <p:cNvPr id="3" name="Footer Placeholder 2"/>
          <p:cNvSpPr>
            <a:spLocks noGrp="1"/>
          </p:cNvSpPr>
          <p:nvPr>
            <p:ph type="ftr" sz="quarter" idx="11"/>
          </p:nvPr>
        </p:nvSpPr>
        <p:spPr/>
        <p:txBody>
          <a:bodyPr/>
          <a:lstStyle/>
          <a:p>
            <a:r>
              <a:rPr lang="en-US" smtClean="0"/>
              <a:t>© 2014 by Living on the Edge, Inc. All rights reserved.</a:t>
            </a:r>
            <a:endParaRPr lang="en-US" dirty="0" smtClean="0"/>
          </a:p>
        </p:txBody>
      </p:sp>
    </p:spTree>
    <p:extLst>
      <p:ext uri="{BB962C8B-B14F-4D97-AF65-F5344CB8AC3E}">
        <p14:creationId xmlns:p14="http://schemas.microsoft.com/office/powerpoint/2010/main" val="4225377128"/>
      </p:ext>
    </p:extLst>
  </p:cSld>
  <p:clrMapOvr>
    <a:masterClrMapping/>
  </p:clrMapOvr>
  <p:transition spd="slow">
    <p:wipe dir="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smtClean="0"/>
              <a:t>Every Habit Got Started The Same Way</a:t>
            </a:r>
            <a:endParaRPr lang="en-US" dirty="0"/>
          </a:p>
        </p:txBody>
      </p:sp>
      <p:sp>
        <p:nvSpPr>
          <p:cNvPr id="4" name="Footer Placeholder 3"/>
          <p:cNvSpPr>
            <a:spLocks noGrp="1"/>
          </p:cNvSpPr>
          <p:nvPr>
            <p:ph type="ftr" sz="quarter" idx="11"/>
          </p:nvPr>
        </p:nvSpPr>
        <p:spPr/>
        <p:txBody>
          <a:bodyPr/>
          <a:lstStyle/>
          <a:p>
            <a:r>
              <a:rPr lang="en-US" smtClean="0"/>
              <a:t>© 2014 by Living on the Edge, Inc. All rights reserved.</a:t>
            </a:r>
            <a:endParaRPr lang="en-US" dirty="0" smtClean="0"/>
          </a:p>
        </p:txBody>
      </p:sp>
      <p:pic>
        <p:nvPicPr>
          <p:cNvPr id="6" name="Picture 5" descr="Cigarette 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1159" y="1699580"/>
            <a:ext cx="7801682" cy="3900841"/>
          </a:xfrm>
          <a:prstGeom prst="rect">
            <a:avLst/>
          </a:prstGeom>
        </p:spPr>
      </p:pic>
    </p:spTree>
    <p:extLst>
      <p:ext uri="{BB962C8B-B14F-4D97-AF65-F5344CB8AC3E}">
        <p14:creationId xmlns:p14="http://schemas.microsoft.com/office/powerpoint/2010/main" val="3206344289"/>
      </p:ext>
    </p:extLst>
  </p:cSld>
  <p:clrMapOvr>
    <a:masterClrMapping/>
  </p:clrMapOvr>
  <p:transition spd="slow">
    <p:wipe dir="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Meet Your Two New Best Friends</a:t>
            </a:r>
            <a:endParaRPr lang="en-US" dirty="0"/>
          </a:p>
        </p:txBody>
      </p:sp>
      <p:sp>
        <p:nvSpPr>
          <p:cNvPr id="3" name="Footer Placeholder 2"/>
          <p:cNvSpPr>
            <a:spLocks noGrp="1"/>
          </p:cNvSpPr>
          <p:nvPr>
            <p:ph type="ftr" sz="quarter" idx="11"/>
          </p:nvPr>
        </p:nvSpPr>
        <p:spPr/>
        <p:txBody>
          <a:bodyPr/>
          <a:lstStyle/>
          <a:p>
            <a:r>
              <a:rPr lang="en-US" smtClean="0"/>
              <a:t>© 2014 by Living on the Edge, Inc. All rights reserved.</a:t>
            </a:r>
            <a:endParaRPr lang="en-US" dirty="0" smtClean="0"/>
          </a:p>
        </p:txBody>
      </p:sp>
      <p:sp>
        <p:nvSpPr>
          <p:cNvPr id="4" name="TextBox 3"/>
          <p:cNvSpPr txBox="1"/>
          <p:nvPr/>
        </p:nvSpPr>
        <p:spPr>
          <a:xfrm>
            <a:off x="1202647" y="1475367"/>
            <a:ext cx="2144337" cy="461665"/>
          </a:xfrm>
          <a:prstGeom prst="rect">
            <a:avLst/>
          </a:prstGeom>
          <a:noFill/>
        </p:spPr>
        <p:txBody>
          <a:bodyPr wrap="none" rtlCol="0">
            <a:spAutoFit/>
          </a:bodyPr>
          <a:lstStyle/>
          <a:p>
            <a:pPr algn="ctr"/>
            <a:r>
              <a:rPr lang="en-US" sz="2400" b="1" dirty="0" smtClean="0">
                <a:solidFill>
                  <a:schemeClr val="accent1">
                    <a:lumMod val="75000"/>
                  </a:schemeClr>
                </a:solidFill>
              </a:rPr>
              <a:t>Procrastination</a:t>
            </a:r>
            <a:endParaRPr lang="en-US" sz="2400" b="1" dirty="0">
              <a:solidFill>
                <a:schemeClr val="accent1">
                  <a:lumMod val="75000"/>
                </a:schemeClr>
              </a:solidFill>
            </a:endParaRPr>
          </a:p>
        </p:txBody>
      </p:sp>
      <p:sp>
        <p:nvSpPr>
          <p:cNvPr id="5" name="TextBox 4"/>
          <p:cNvSpPr txBox="1"/>
          <p:nvPr/>
        </p:nvSpPr>
        <p:spPr>
          <a:xfrm>
            <a:off x="6021729" y="1475367"/>
            <a:ext cx="1584689" cy="461665"/>
          </a:xfrm>
          <a:prstGeom prst="rect">
            <a:avLst/>
          </a:prstGeom>
          <a:noFill/>
        </p:spPr>
        <p:txBody>
          <a:bodyPr wrap="none" rtlCol="0">
            <a:spAutoFit/>
          </a:bodyPr>
          <a:lstStyle/>
          <a:p>
            <a:pPr algn="ctr"/>
            <a:r>
              <a:rPr lang="en-US" sz="2400" b="1" dirty="0" smtClean="0">
                <a:solidFill>
                  <a:srgbClr val="376092"/>
                </a:solidFill>
              </a:rPr>
              <a:t>Distraction</a:t>
            </a:r>
            <a:endParaRPr lang="en-US" sz="2400" b="1" dirty="0">
              <a:solidFill>
                <a:srgbClr val="376092"/>
              </a:solidFill>
            </a:endParaRPr>
          </a:p>
        </p:txBody>
      </p:sp>
      <p:cxnSp>
        <p:nvCxnSpPr>
          <p:cNvPr id="7" name="Straight Connector 6"/>
          <p:cNvCxnSpPr/>
          <p:nvPr/>
        </p:nvCxnSpPr>
        <p:spPr>
          <a:xfrm>
            <a:off x="4557677" y="1627767"/>
            <a:ext cx="28646" cy="4387604"/>
          </a:xfrm>
          <a:prstGeom prst="line">
            <a:avLst/>
          </a:prstGeom>
        </p:spPr>
        <p:style>
          <a:lnRef idx="2">
            <a:schemeClr val="accent2"/>
          </a:lnRef>
          <a:fillRef idx="0">
            <a:schemeClr val="accent2"/>
          </a:fillRef>
          <a:effectRef idx="1">
            <a:schemeClr val="accent2"/>
          </a:effectRef>
          <a:fontRef idx="minor">
            <a:schemeClr val="tx1"/>
          </a:fontRef>
        </p:style>
      </p:cxnSp>
      <p:pic>
        <p:nvPicPr>
          <p:cNvPr id="8" name="Picture 7" descr="Clock 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2079128"/>
            <a:ext cx="3636132" cy="3687995"/>
          </a:xfrm>
          <a:prstGeom prst="rect">
            <a:avLst/>
          </a:prstGeom>
        </p:spPr>
      </p:pic>
      <p:pic>
        <p:nvPicPr>
          <p:cNvPr id="9" name="Picture 8" descr="Fork 0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39351" y="2137540"/>
            <a:ext cx="1816802" cy="1740155"/>
          </a:xfrm>
          <a:prstGeom prst="rect">
            <a:avLst/>
          </a:prstGeom>
        </p:spPr>
      </p:pic>
      <p:pic>
        <p:nvPicPr>
          <p:cNvPr id="11" name="Picture 10" descr="Walk 01.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13372" y="3014851"/>
            <a:ext cx="1515440" cy="2561307"/>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08791" y="4104540"/>
            <a:ext cx="1471618" cy="1471618"/>
          </a:xfrm>
          <a:prstGeom prst="rect">
            <a:avLst/>
          </a:prstGeom>
        </p:spPr>
      </p:pic>
    </p:spTree>
    <p:extLst>
      <p:ext uri="{BB962C8B-B14F-4D97-AF65-F5344CB8AC3E}">
        <p14:creationId xmlns:p14="http://schemas.microsoft.com/office/powerpoint/2010/main" val="304416767"/>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50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1000"/>
                            </p:stCondLst>
                            <p:childTnLst>
                              <p:par>
                                <p:cTn id="9" presetID="22" presetClass="entr" presetSubtype="1" fill="hold" nodeType="afterEffect">
                                  <p:stCondLst>
                                    <p:cond delay="50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500"/>
                                        <p:tgtEl>
                                          <p:spTgt spid="7"/>
                                        </p:tgtEl>
                                      </p:cBhvr>
                                    </p:animEffect>
                                  </p:childTnLst>
                                </p:cTn>
                              </p:par>
                            </p:childTnLst>
                          </p:cTn>
                        </p:par>
                        <p:par>
                          <p:cTn id="12" fill="hold">
                            <p:stCondLst>
                              <p:cond delay="2000"/>
                            </p:stCondLst>
                            <p:childTnLst>
                              <p:par>
                                <p:cTn id="13" presetID="22" presetClass="entr" presetSubtype="8"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55" presetClass="entr" presetSubtype="0"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p:cTn id="20" dur="1000" fill="hold"/>
                                        <p:tgtEl>
                                          <p:spTgt spid="8"/>
                                        </p:tgtEl>
                                        <p:attrNameLst>
                                          <p:attrName>ppt_w</p:attrName>
                                        </p:attrNameLst>
                                      </p:cBhvr>
                                      <p:tavLst>
                                        <p:tav tm="0">
                                          <p:val>
                                            <p:strVal val="#ppt_w*0.70"/>
                                          </p:val>
                                        </p:tav>
                                        <p:tav tm="100000">
                                          <p:val>
                                            <p:strVal val="#ppt_w"/>
                                          </p:val>
                                        </p:tav>
                                      </p:tavLst>
                                    </p:anim>
                                    <p:anim calcmode="lin" valueType="num">
                                      <p:cBhvr>
                                        <p:cTn id="21" dur="1000" fill="hold"/>
                                        <p:tgtEl>
                                          <p:spTgt spid="8"/>
                                        </p:tgtEl>
                                        <p:attrNameLst>
                                          <p:attrName>ppt_h</p:attrName>
                                        </p:attrNameLst>
                                      </p:cBhvr>
                                      <p:tavLst>
                                        <p:tav tm="0">
                                          <p:val>
                                            <p:strVal val="#ppt_h"/>
                                          </p:val>
                                        </p:tav>
                                        <p:tav tm="100000">
                                          <p:val>
                                            <p:strVal val="#ppt_h"/>
                                          </p:val>
                                        </p:tav>
                                      </p:tavLst>
                                    </p:anim>
                                    <p:animEffect transition="in" filter="fade">
                                      <p:cBhvr>
                                        <p:cTn id="22" dur="10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par>
                          <p:cTn id="28" fill="hold">
                            <p:stCondLst>
                              <p:cond delay="500"/>
                            </p:stCondLst>
                            <p:childTnLst>
                              <p:par>
                                <p:cTn id="29" presetID="2" presetClass="entr" presetSubtype="4" fill="hold" nodeType="after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par>
                          <p:cTn id="33" fill="hold">
                            <p:stCondLst>
                              <p:cond delay="1000"/>
                            </p:stCondLst>
                            <p:childTnLst>
                              <p:par>
                                <p:cTn id="34" presetID="26" presetClass="entr" presetSubtype="0" fill="hold" nodeType="after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wipe(down)">
                                      <p:cBhvr>
                                        <p:cTn id="36" dur="290">
                                          <p:stCondLst>
                                            <p:cond delay="0"/>
                                          </p:stCondLst>
                                        </p:cTn>
                                        <p:tgtEl>
                                          <p:spTgt spid="12"/>
                                        </p:tgtEl>
                                      </p:cBhvr>
                                    </p:animEffect>
                                    <p:anim calcmode="lin" valueType="num">
                                      <p:cBhvr>
                                        <p:cTn id="37" dur="911"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38" dur="332"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39" dur="332" tmFilter="0, 0; 0.125,0.2665; 0.25,0.4; 0.375,0.465; 0.5,0.5;  0.625,0.535; 0.75,0.6; 0.875,0.7335; 1,1">
                                          <p:stCondLst>
                                            <p:cond delay="332"/>
                                          </p:stCondLst>
                                        </p:cTn>
                                        <p:tgtEl>
                                          <p:spTgt spid="12"/>
                                        </p:tgtEl>
                                        <p:attrNameLst>
                                          <p:attrName>ppt_y</p:attrName>
                                        </p:attrNameLst>
                                      </p:cBhvr>
                                      <p:tavLst>
                                        <p:tav tm="0" fmla="#ppt_y-sin(pi*$)/9">
                                          <p:val>
                                            <p:fltVal val="0"/>
                                          </p:val>
                                        </p:tav>
                                        <p:tav tm="100000">
                                          <p:val>
                                            <p:fltVal val="1"/>
                                          </p:val>
                                        </p:tav>
                                      </p:tavLst>
                                    </p:anim>
                                    <p:anim calcmode="lin" valueType="num">
                                      <p:cBhvr>
                                        <p:cTn id="40" dur="166" tmFilter="0, 0; 0.125,0.2665; 0.25,0.4; 0.375,0.465; 0.5,0.5;  0.625,0.535; 0.75,0.6; 0.875,0.7335; 1,1">
                                          <p:stCondLst>
                                            <p:cond delay="662"/>
                                          </p:stCondLst>
                                        </p:cTn>
                                        <p:tgtEl>
                                          <p:spTgt spid="12"/>
                                        </p:tgtEl>
                                        <p:attrNameLst>
                                          <p:attrName>ppt_y</p:attrName>
                                        </p:attrNameLst>
                                      </p:cBhvr>
                                      <p:tavLst>
                                        <p:tav tm="0" fmla="#ppt_y-sin(pi*$)/27">
                                          <p:val>
                                            <p:fltVal val="0"/>
                                          </p:val>
                                        </p:tav>
                                        <p:tav tm="100000">
                                          <p:val>
                                            <p:fltVal val="1"/>
                                          </p:val>
                                        </p:tav>
                                      </p:tavLst>
                                    </p:anim>
                                    <p:anim calcmode="lin" valueType="num">
                                      <p:cBhvr>
                                        <p:cTn id="41" dur="82" tmFilter="0, 0; 0.125,0.2665; 0.25,0.4; 0.375,0.465; 0.5,0.5;  0.625,0.535; 0.75,0.6; 0.875,0.7335; 1,1">
                                          <p:stCondLst>
                                            <p:cond delay="828"/>
                                          </p:stCondLst>
                                        </p:cTn>
                                        <p:tgtEl>
                                          <p:spTgt spid="12"/>
                                        </p:tgtEl>
                                        <p:attrNameLst>
                                          <p:attrName>ppt_y</p:attrName>
                                        </p:attrNameLst>
                                      </p:cBhvr>
                                      <p:tavLst>
                                        <p:tav tm="0" fmla="#ppt_y-sin(pi*$)/81">
                                          <p:val>
                                            <p:fltVal val="0"/>
                                          </p:val>
                                        </p:tav>
                                        <p:tav tm="100000">
                                          <p:val>
                                            <p:fltVal val="1"/>
                                          </p:val>
                                        </p:tav>
                                      </p:tavLst>
                                    </p:anim>
                                    <p:animScale>
                                      <p:cBhvr>
                                        <p:cTn id="42" dur="13">
                                          <p:stCondLst>
                                            <p:cond delay="325"/>
                                          </p:stCondLst>
                                        </p:cTn>
                                        <p:tgtEl>
                                          <p:spTgt spid="12"/>
                                        </p:tgtEl>
                                      </p:cBhvr>
                                      <p:to x="100000" y="60000"/>
                                    </p:animScale>
                                    <p:animScale>
                                      <p:cBhvr>
                                        <p:cTn id="43" dur="83" decel="50000">
                                          <p:stCondLst>
                                            <p:cond delay="338"/>
                                          </p:stCondLst>
                                        </p:cTn>
                                        <p:tgtEl>
                                          <p:spTgt spid="12"/>
                                        </p:tgtEl>
                                      </p:cBhvr>
                                      <p:to x="100000" y="100000"/>
                                    </p:animScale>
                                    <p:animScale>
                                      <p:cBhvr>
                                        <p:cTn id="44" dur="13">
                                          <p:stCondLst>
                                            <p:cond delay="656"/>
                                          </p:stCondLst>
                                        </p:cTn>
                                        <p:tgtEl>
                                          <p:spTgt spid="12"/>
                                        </p:tgtEl>
                                      </p:cBhvr>
                                      <p:to x="100000" y="80000"/>
                                    </p:animScale>
                                    <p:animScale>
                                      <p:cBhvr>
                                        <p:cTn id="45" dur="83" decel="50000">
                                          <p:stCondLst>
                                            <p:cond delay="669"/>
                                          </p:stCondLst>
                                        </p:cTn>
                                        <p:tgtEl>
                                          <p:spTgt spid="12"/>
                                        </p:tgtEl>
                                      </p:cBhvr>
                                      <p:to x="100000" y="100000"/>
                                    </p:animScale>
                                    <p:animScale>
                                      <p:cBhvr>
                                        <p:cTn id="46" dur="13">
                                          <p:stCondLst>
                                            <p:cond delay="821"/>
                                          </p:stCondLst>
                                        </p:cTn>
                                        <p:tgtEl>
                                          <p:spTgt spid="12"/>
                                        </p:tgtEl>
                                      </p:cBhvr>
                                      <p:to x="100000" y="90000"/>
                                    </p:animScale>
                                    <p:animScale>
                                      <p:cBhvr>
                                        <p:cTn id="47" dur="83" decel="50000">
                                          <p:stCondLst>
                                            <p:cond delay="834"/>
                                          </p:stCondLst>
                                        </p:cTn>
                                        <p:tgtEl>
                                          <p:spTgt spid="12"/>
                                        </p:tgtEl>
                                      </p:cBhvr>
                                      <p:to x="100000" y="100000"/>
                                    </p:animScale>
                                    <p:animScale>
                                      <p:cBhvr>
                                        <p:cTn id="48" dur="13">
                                          <p:stCondLst>
                                            <p:cond delay="904"/>
                                          </p:stCondLst>
                                        </p:cTn>
                                        <p:tgtEl>
                                          <p:spTgt spid="12"/>
                                        </p:tgtEl>
                                      </p:cBhvr>
                                      <p:to x="100000" y="95000"/>
                                    </p:animScale>
                                    <p:animScale>
                                      <p:cBhvr>
                                        <p:cTn id="49" dur="83" decel="50000">
                                          <p:stCondLst>
                                            <p:cond delay="917"/>
                                          </p:stCondLst>
                                        </p:cTn>
                                        <p:tgtEl>
                                          <p:spTgt spid="1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Bibliography</a:t>
            </a:r>
            <a:endParaRPr lang="en-US" dirty="0"/>
          </a:p>
        </p:txBody>
      </p:sp>
      <p:sp>
        <p:nvSpPr>
          <p:cNvPr id="3" name="Content Placeholder 2"/>
          <p:cNvSpPr>
            <a:spLocks noGrp="1"/>
          </p:cNvSpPr>
          <p:nvPr>
            <p:ph idx="1"/>
          </p:nvPr>
        </p:nvSpPr>
        <p:spPr/>
        <p:txBody>
          <a:bodyPr>
            <a:normAutofit lnSpcReduction="10000"/>
          </a:bodyPr>
          <a:lstStyle/>
          <a:p>
            <a:pPr>
              <a:spcBef>
                <a:spcPts val="0"/>
              </a:spcBef>
              <a:spcAft>
                <a:spcPts val="1000"/>
              </a:spcAft>
            </a:pPr>
            <a:r>
              <a:rPr lang="en-US" dirty="0" smtClean="0">
                <a:latin typeface="Cambria"/>
                <a:cs typeface="Cambria"/>
              </a:rPr>
              <a:t>Daniel </a:t>
            </a:r>
            <a:r>
              <a:rPr lang="en-US" dirty="0" err="1" smtClean="0">
                <a:latin typeface="Cambria"/>
                <a:cs typeface="Cambria"/>
              </a:rPr>
              <a:t>Kahneman</a:t>
            </a:r>
            <a:r>
              <a:rPr lang="en-US" dirty="0">
                <a:latin typeface="Cambria"/>
                <a:cs typeface="Cambria"/>
              </a:rPr>
              <a:t>,</a:t>
            </a:r>
            <a:r>
              <a:rPr lang="en-US" dirty="0" smtClean="0">
                <a:latin typeface="Cambria"/>
                <a:cs typeface="Cambria"/>
              </a:rPr>
              <a:t> </a:t>
            </a:r>
            <a:r>
              <a:rPr lang="en-US" b="1" i="1" dirty="0" smtClean="0">
                <a:latin typeface="Cambria"/>
                <a:cs typeface="Cambria"/>
              </a:rPr>
              <a:t>Thinking, Fast and Slow</a:t>
            </a:r>
            <a:r>
              <a:rPr lang="en-US" i="1" dirty="0" smtClean="0">
                <a:latin typeface="Cambria"/>
                <a:cs typeface="Cambria"/>
              </a:rPr>
              <a:t>.</a:t>
            </a:r>
          </a:p>
          <a:p>
            <a:pPr>
              <a:spcBef>
                <a:spcPts val="0"/>
              </a:spcBef>
              <a:spcAft>
                <a:spcPts val="1000"/>
              </a:spcAft>
            </a:pPr>
            <a:r>
              <a:rPr lang="en-US" dirty="0" smtClean="0">
                <a:latin typeface="Cambria"/>
                <a:cs typeface="Cambria"/>
              </a:rPr>
              <a:t>Jonah Lehrer, </a:t>
            </a:r>
            <a:r>
              <a:rPr lang="en-US" b="1" i="1" dirty="0" smtClean="0">
                <a:latin typeface="Cambria"/>
                <a:cs typeface="Cambria"/>
              </a:rPr>
              <a:t>How We Decide</a:t>
            </a:r>
            <a:r>
              <a:rPr lang="en-US" i="1" dirty="0" smtClean="0">
                <a:latin typeface="Cambria"/>
                <a:cs typeface="Cambria"/>
              </a:rPr>
              <a:t>.</a:t>
            </a:r>
          </a:p>
          <a:p>
            <a:pPr>
              <a:spcBef>
                <a:spcPts val="0"/>
              </a:spcBef>
              <a:spcAft>
                <a:spcPts val="1000"/>
              </a:spcAft>
            </a:pPr>
            <a:r>
              <a:rPr lang="en-US" dirty="0" smtClean="0">
                <a:latin typeface="Cambria"/>
                <a:cs typeface="Cambria"/>
              </a:rPr>
              <a:t>Richard </a:t>
            </a:r>
            <a:r>
              <a:rPr lang="en-US" dirty="0" err="1" smtClean="0">
                <a:latin typeface="Cambria"/>
                <a:cs typeface="Cambria"/>
              </a:rPr>
              <a:t>Precht</a:t>
            </a:r>
            <a:r>
              <a:rPr lang="en-US" dirty="0" smtClean="0">
                <a:latin typeface="Cambria"/>
                <a:cs typeface="Cambria"/>
              </a:rPr>
              <a:t>, </a:t>
            </a:r>
            <a:r>
              <a:rPr lang="en-US" b="1" i="1" dirty="0" smtClean="0">
                <a:latin typeface="Cambria"/>
                <a:cs typeface="Cambria"/>
              </a:rPr>
              <a:t>Who Am I, and If So, How Many?</a:t>
            </a:r>
            <a:endParaRPr lang="en-US" b="1" dirty="0" smtClean="0">
              <a:latin typeface="Cambria"/>
              <a:cs typeface="Cambria"/>
            </a:endParaRPr>
          </a:p>
          <a:p>
            <a:pPr>
              <a:spcBef>
                <a:spcPts val="0"/>
              </a:spcBef>
              <a:spcAft>
                <a:spcPts val="1000"/>
              </a:spcAft>
            </a:pPr>
            <a:r>
              <a:rPr lang="en-US" dirty="0" smtClean="0">
                <a:latin typeface="Cambria"/>
                <a:cs typeface="Cambria"/>
              </a:rPr>
              <a:t>Steven Pinker, </a:t>
            </a:r>
            <a:r>
              <a:rPr lang="en-US" b="1" i="1" dirty="0" smtClean="0">
                <a:latin typeface="Cambria"/>
                <a:cs typeface="Cambria"/>
              </a:rPr>
              <a:t>How the Mind Works</a:t>
            </a:r>
            <a:r>
              <a:rPr lang="en-US" dirty="0" smtClean="0">
                <a:latin typeface="Cambria"/>
                <a:cs typeface="Cambria"/>
              </a:rPr>
              <a:t>.</a:t>
            </a:r>
          </a:p>
          <a:p>
            <a:pPr>
              <a:spcBef>
                <a:spcPts val="0"/>
              </a:spcBef>
              <a:spcAft>
                <a:spcPts val="1000"/>
              </a:spcAft>
            </a:pPr>
            <a:r>
              <a:rPr lang="en-US" dirty="0" smtClean="0">
                <a:latin typeface="Cambria"/>
                <a:cs typeface="Cambria"/>
              </a:rPr>
              <a:t>Malcolm </a:t>
            </a:r>
            <a:r>
              <a:rPr lang="en-US" dirty="0" err="1" smtClean="0">
                <a:latin typeface="Cambria"/>
                <a:cs typeface="Cambria"/>
              </a:rPr>
              <a:t>Gladwell</a:t>
            </a:r>
            <a:r>
              <a:rPr lang="en-US" dirty="0" smtClean="0">
                <a:latin typeface="Cambria"/>
                <a:cs typeface="Cambria"/>
              </a:rPr>
              <a:t>, </a:t>
            </a:r>
            <a:r>
              <a:rPr lang="en-US" b="1" i="1" dirty="0" smtClean="0">
                <a:latin typeface="Cambria"/>
                <a:cs typeface="Cambria"/>
              </a:rPr>
              <a:t>Blink</a:t>
            </a:r>
            <a:r>
              <a:rPr lang="en-US" i="1" dirty="0" smtClean="0">
                <a:latin typeface="Cambria"/>
                <a:cs typeface="Cambria"/>
              </a:rPr>
              <a:t>.</a:t>
            </a:r>
            <a:endParaRPr lang="en-US" dirty="0" smtClean="0">
              <a:latin typeface="Cambria"/>
              <a:cs typeface="Cambria"/>
            </a:endParaRPr>
          </a:p>
          <a:p>
            <a:pPr>
              <a:spcBef>
                <a:spcPts val="0"/>
              </a:spcBef>
              <a:spcAft>
                <a:spcPts val="1000"/>
              </a:spcAft>
            </a:pPr>
            <a:r>
              <a:rPr lang="en-US" dirty="0" smtClean="0">
                <a:latin typeface="Cambria"/>
                <a:cs typeface="Cambria"/>
              </a:rPr>
              <a:t>John Medina, </a:t>
            </a:r>
            <a:r>
              <a:rPr lang="en-US" b="1" i="1" dirty="0" smtClean="0">
                <a:latin typeface="Cambria"/>
                <a:cs typeface="Cambria"/>
              </a:rPr>
              <a:t>Brain Rules</a:t>
            </a:r>
            <a:r>
              <a:rPr lang="en-US" i="1" dirty="0" smtClean="0">
                <a:latin typeface="Cambria"/>
                <a:cs typeface="Cambria"/>
              </a:rPr>
              <a:t>.</a:t>
            </a:r>
            <a:endParaRPr lang="en-US" dirty="0" smtClean="0">
              <a:latin typeface="Cambria"/>
              <a:cs typeface="Cambria"/>
            </a:endParaRPr>
          </a:p>
          <a:p>
            <a:pPr>
              <a:spcBef>
                <a:spcPts val="0"/>
              </a:spcBef>
              <a:spcAft>
                <a:spcPts val="1000"/>
              </a:spcAft>
            </a:pPr>
            <a:r>
              <a:rPr lang="en-US" dirty="0" smtClean="0">
                <a:latin typeface="Cambria"/>
                <a:cs typeface="Cambria"/>
              </a:rPr>
              <a:t>Rich Hanson, </a:t>
            </a:r>
            <a:r>
              <a:rPr lang="en-US" b="1" i="1" dirty="0" smtClean="0">
                <a:latin typeface="Cambria"/>
                <a:cs typeface="Cambria"/>
              </a:rPr>
              <a:t>Buddha’s Brain</a:t>
            </a:r>
            <a:r>
              <a:rPr lang="en-US" i="1" dirty="0" smtClean="0">
                <a:latin typeface="Cambria"/>
                <a:cs typeface="Cambria"/>
              </a:rPr>
              <a:t>.</a:t>
            </a:r>
          </a:p>
          <a:p>
            <a:pPr>
              <a:spcBef>
                <a:spcPts val="0"/>
              </a:spcBef>
              <a:spcAft>
                <a:spcPts val="1000"/>
              </a:spcAft>
            </a:pPr>
            <a:r>
              <a:rPr lang="en-US" dirty="0" smtClean="0">
                <a:latin typeface="Cambria"/>
                <a:cs typeface="Cambria"/>
              </a:rPr>
              <a:t>Thomas </a:t>
            </a:r>
            <a:r>
              <a:rPr lang="en-US" dirty="0" err="1" smtClean="0">
                <a:latin typeface="Cambria"/>
                <a:cs typeface="Cambria"/>
              </a:rPr>
              <a:t>Metzinger</a:t>
            </a:r>
            <a:r>
              <a:rPr lang="en-US" dirty="0" smtClean="0">
                <a:latin typeface="Cambria"/>
                <a:cs typeface="Cambria"/>
              </a:rPr>
              <a:t>, </a:t>
            </a:r>
            <a:r>
              <a:rPr lang="en-US" b="1" i="1" dirty="0" smtClean="0">
                <a:latin typeface="Cambria"/>
                <a:cs typeface="Cambria"/>
              </a:rPr>
              <a:t>The Ego Tunnel</a:t>
            </a:r>
            <a:r>
              <a:rPr lang="en-US" i="1" dirty="0" smtClean="0">
                <a:latin typeface="Cambria"/>
                <a:cs typeface="Cambria"/>
              </a:rPr>
              <a:t>.</a:t>
            </a:r>
          </a:p>
          <a:p>
            <a:pPr marL="0" indent="0" algn="ctr">
              <a:spcBef>
                <a:spcPts val="1000"/>
              </a:spcBef>
              <a:buNone/>
            </a:pPr>
            <a:r>
              <a:rPr lang="en-US" dirty="0" smtClean="0">
                <a:solidFill>
                  <a:schemeClr val="tx2"/>
                </a:solidFill>
                <a:latin typeface="Cambria"/>
                <a:cs typeface="Cambria"/>
              </a:rPr>
              <a:t>Email me at</a:t>
            </a:r>
            <a:r>
              <a:rPr lang="en-US" dirty="0" smtClean="0">
                <a:latin typeface="Cambria"/>
                <a:cs typeface="Cambria"/>
              </a:rPr>
              <a:t> </a:t>
            </a:r>
            <a:r>
              <a:rPr lang="en-US" u="sng" smtClean="0">
                <a:solidFill>
                  <a:srgbClr val="800000"/>
                </a:solidFill>
                <a:latin typeface="Cambria"/>
                <a:cs typeface="Cambria"/>
                <a:hlinkClick r:id="rId2"/>
              </a:rPr>
              <a:t>david@casti.com</a:t>
            </a:r>
            <a:endParaRPr lang="en-US" u="sng" dirty="0" smtClean="0">
              <a:solidFill>
                <a:srgbClr val="800000"/>
              </a:solidFill>
              <a:latin typeface="Cambria"/>
              <a:cs typeface="Cambria"/>
            </a:endParaRPr>
          </a:p>
        </p:txBody>
      </p:sp>
      <p:sp>
        <p:nvSpPr>
          <p:cNvPr id="4" name="Footer Placeholder 3"/>
          <p:cNvSpPr>
            <a:spLocks noGrp="1"/>
          </p:cNvSpPr>
          <p:nvPr>
            <p:ph type="ftr" sz="quarter" idx="11"/>
          </p:nvPr>
        </p:nvSpPr>
        <p:spPr/>
        <p:txBody>
          <a:bodyPr/>
          <a:lstStyle/>
          <a:p>
            <a:r>
              <a:rPr lang="en-US" smtClean="0"/>
              <a:t>© 2014 by Living on the Edge, Inc. All rights reserved.</a:t>
            </a:r>
            <a:endParaRPr lang="en-US" dirty="0" smtClean="0"/>
          </a:p>
        </p:txBody>
      </p:sp>
    </p:spTree>
    <p:extLst>
      <p:ext uri="{BB962C8B-B14F-4D97-AF65-F5344CB8AC3E}">
        <p14:creationId xmlns:p14="http://schemas.microsoft.com/office/powerpoint/2010/main" val="1709462546"/>
      </p:ext>
    </p:extLst>
  </p:cSld>
  <p:clrMapOvr>
    <a:masterClrMapping/>
  </p:clrMapOvr>
  <p:transition spd="slow">
    <p:wipe dir="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59269" y="341799"/>
            <a:ext cx="9008534" cy="4827596"/>
            <a:chOff x="0" y="228014"/>
            <a:chExt cx="9144000" cy="4827596"/>
          </a:xfrm>
        </p:grpSpPr>
        <p:pic>
          <p:nvPicPr>
            <p:cNvPr id="6" name="Picture 5" descr="IP_side_label_green.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121" y="228014"/>
              <a:ext cx="1948541" cy="2034964"/>
            </a:xfrm>
            <a:prstGeom prst="rect">
              <a:avLst/>
            </a:prstGeom>
          </p:spPr>
        </p:pic>
        <p:pic>
          <p:nvPicPr>
            <p:cNvPr id="8" name="Picture 7" descr="IP_ttt_greenlogo LARG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02391"/>
              <a:ext cx="9144000" cy="3253219"/>
            </a:xfrm>
            <a:prstGeom prst="rect">
              <a:avLst/>
            </a:prstGeom>
          </p:spPr>
        </p:pic>
      </p:grpSp>
    </p:spTree>
    <p:extLst>
      <p:ext uri="{BB962C8B-B14F-4D97-AF65-F5344CB8AC3E}">
        <p14:creationId xmlns:p14="http://schemas.microsoft.com/office/powerpoint/2010/main" val="1454393238"/>
      </p:ext>
    </p:extLst>
  </p:cSld>
  <p:clrMapOvr>
    <a:masterClrMapping/>
  </p:clrMapOvr>
  <p:transition spd="slow">
    <p:split orient="vert"/>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Additional Resources</a:t>
            </a:r>
            <a:endParaRPr lang="en-US" dirty="0"/>
          </a:p>
        </p:txBody>
      </p:sp>
      <p:sp>
        <p:nvSpPr>
          <p:cNvPr id="3" name="Footer Placeholder 2"/>
          <p:cNvSpPr>
            <a:spLocks noGrp="1"/>
          </p:cNvSpPr>
          <p:nvPr>
            <p:ph type="ftr" sz="quarter" idx="11"/>
          </p:nvPr>
        </p:nvSpPr>
        <p:spPr/>
        <p:txBody>
          <a:bodyPr/>
          <a:lstStyle/>
          <a:p>
            <a:r>
              <a:rPr lang="en-US" smtClean="0"/>
              <a:t>© 2014 by Living on the Edge, Inc. All rights reserved.</a:t>
            </a:r>
            <a:endParaRPr lang="en-US" dirty="0" smtClean="0"/>
          </a:p>
        </p:txBody>
      </p:sp>
      <p:pic>
        <p:nvPicPr>
          <p:cNvPr id="4" name="Picture 3" descr="Book 0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475367"/>
            <a:ext cx="4027365" cy="4414397"/>
          </a:xfrm>
          <a:prstGeom prst="rect">
            <a:avLst/>
          </a:prstGeom>
        </p:spPr>
      </p:pic>
      <p:pic>
        <p:nvPicPr>
          <p:cNvPr id="8" name="Picture 7" descr="FAST-trimmed.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84564" y="1475367"/>
            <a:ext cx="4355789" cy="4414397"/>
          </a:xfrm>
          <a:prstGeom prst="rect">
            <a:avLst/>
          </a:prstGeom>
        </p:spPr>
      </p:pic>
    </p:spTree>
    <p:extLst>
      <p:ext uri="{BB962C8B-B14F-4D97-AF65-F5344CB8AC3E}">
        <p14:creationId xmlns:p14="http://schemas.microsoft.com/office/powerpoint/2010/main" val="208950195"/>
      </p:ext>
    </p:extLst>
  </p:cSld>
  <p:clrMapOvr>
    <a:masterClrMapping/>
  </p:clrMapOvr>
  <p:transition spd="slow">
    <p:wipe dir="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634061" y="3791186"/>
            <a:ext cx="7772400" cy="1305983"/>
          </a:xfrm>
        </p:spPr>
        <p:txBody>
          <a:bodyPr anchor="b">
            <a:normAutofit/>
          </a:bodyPr>
          <a:lstStyle/>
          <a:p>
            <a:r>
              <a:rPr lang="en-US" dirty="0" smtClean="0"/>
              <a:t>THE HUMAN BRAIN</a:t>
            </a:r>
            <a:endParaRPr lang="en-US" dirty="0"/>
          </a:p>
        </p:txBody>
      </p:sp>
      <p:sp>
        <p:nvSpPr>
          <p:cNvPr id="7" name="Subtitle 6"/>
          <p:cNvSpPr>
            <a:spLocks noGrp="1"/>
          </p:cNvSpPr>
          <p:nvPr>
            <p:ph type="subTitle" idx="1"/>
          </p:nvPr>
        </p:nvSpPr>
        <p:spPr>
          <a:xfrm>
            <a:off x="634061" y="5109163"/>
            <a:ext cx="7772400" cy="516467"/>
          </a:xfrm>
        </p:spPr>
        <p:txBody>
          <a:bodyPr>
            <a:normAutofit/>
          </a:bodyPr>
          <a:lstStyle/>
          <a:p>
            <a:r>
              <a:rPr lang="en-US" sz="2400" dirty="0" smtClean="0"/>
              <a:t>The Missing Manual</a:t>
            </a:r>
            <a:endParaRPr lang="en-US" sz="2400" dirty="0"/>
          </a:p>
        </p:txBody>
      </p:sp>
      <p:sp>
        <p:nvSpPr>
          <p:cNvPr id="3" name="Footer Placeholder 2"/>
          <p:cNvSpPr>
            <a:spLocks noGrp="1"/>
          </p:cNvSpPr>
          <p:nvPr>
            <p:ph type="ftr" sz="quarter" idx="11"/>
          </p:nvPr>
        </p:nvSpPr>
        <p:spPr/>
        <p:txBody>
          <a:bodyPr/>
          <a:lstStyle/>
          <a:p>
            <a:r>
              <a:rPr lang="en-US" smtClean="0"/>
              <a:t>© 2014 by Living on the Edge, Inc. All rights reserved.</a:t>
            </a:r>
            <a:endParaRPr lang="en-US" dirty="0" smtClean="0"/>
          </a:p>
        </p:txBody>
      </p:sp>
      <p:cxnSp>
        <p:nvCxnSpPr>
          <p:cNvPr id="8" name="Straight Connector 7"/>
          <p:cNvCxnSpPr/>
          <p:nvPr/>
        </p:nvCxnSpPr>
        <p:spPr>
          <a:xfrm flipV="1">
            <a:off x="634061" y="5088809"/>
            <a:ext cx="7772400" cy="35034"/>
          </a:xfrm>
          <a:prstGeom prst="line">
            <a:avLst/>
          </a:prstGeom>
          <a:ln w="28575" cmpd="sng">
            <a:solidFill>
              <a:srgbClr val="800000"/>
            </a:solidFill>
          </a:ln>
          <a:effectLst/>
        </p:spPr>
        <p:style>
          <a:lnRef idx="1">
            <a:schemeClr val="accent2"/>
          </a:lnRef>
          <a:fillRef idx="0">
            <a:schemeClr val="accent2"/>
          </a:fillRef>
          <a:effectRef idx="0">
            <a:schemeClr val="accent2"/>
          </a:effectRef>
          <a:fontRef idx="minor">
            <a:schemeClr val="tx1"/>
          </a:fontRef>
        </p:style>
      </p:cxnSp>
      <p:sp>
        <p:nvSpPr>
          <p:cNvPr id="9" name="Rectangle 8"/>
          <p:cNvSpPr/>
          <p:nvPr/>
        </p:nvSpPr>
        <p:spPr>
          <a:xfrm>
            <a:off x="0" y="498593"/>
            <a:ext cx="9144000" cy="3292593"/>
          </a:xfrm>
          <a:prstGeom prst="rect">
            <a:avLst/>
          </a:prstGeom>
          <a:solidFill>
            <a:schemeClr val="bg2">
              <a:lumMod val="25000"/>
            </a:schemeClr>
          </a:solidFill>
          <a:ln>
            <a:noFill/>
          </a:ln>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4703853"/>
      </p:ext>
    </p:extLst>
  </p:cSld>
  <p:clrMapOvr>
    <a:masterClrMapping/>
  </p:clrMapOvr>
  <p:transition spd="slow">
    <p:wipe dir="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The Most Basic Principle</a:t>
            </a:r>
            <a:endParaRPr lang="en-US" dirty="0"/>
          </a:p>
        </p:txBody>
      </p:sp>
      <p:sp>
        <p:nvSpPr>
          <p:cNvPr id="4" name="Footer Placeholder 3"/>
          <p:cNvSpPr>
            <a:spLocks noGrp="1"/>
          </p:cNvSpPr>
          <p:nvPr>
            <p:ph type="ftr" sz="quarter" idx="11"/>
          </p:nvPr>
        </p:nvSpPr>
        <p:spPr/>
        <p:txBody>
          <a:bodyPr/>
          <a:lstStyle/>
          <a:p>
            <a:r>
              <a:rPr lang="en-US" smtClean="0"/>
              <a:t>© 2014 by Living on the Edge, Inc. All rights reserved.</a:t>
            </a:r>
            <a:endParaRPr lang="en-US" dirty="0" smtClean="0"/>
          </a:p>
        </p:txBody>
      </p:sp>
      <p:sp>
        <p:nvSpPr>
          <p:cNvPr id="6" name="TextBox 5"/>
          <p:cNvSpPr txBox="1"/>
          <p:nvPr/>
        </p:nvSpPr>
        <p:spPr>
          <a:xfrm>
            <a:off x="3088261" y="1335865"/>
            <a:ext cx="2967479" cy="584776"/>
          </a:xfrm>
          <a:prstGeom prst="rect">
            <a:avLst/>
          </a:prstGeom>
          <a:noFill/>
        </p:spPr>
        <p:txBody>
          <a:bodyPr wrap="none" rtlCol="0">
            <a:spAutoFit/>
          </a:bodyPr>
          <a:lstStyle/>
          <a:p>
            <a:pPr algn="ctr"/>
            <a:r>
              <a:rPr lang="en-US" sz="3200" dirty="0" smtClean="0">
                <a:solidFill>
                  <a:schemeClr val="accent1">
                    <a:lumMod val="75000"/>
                  </a:schemeClr>
                </a:solidFill>
                <a:latin typeface="Cambria"/>
                <a:cs typeface="Cambria"/>
              </a:rPr>
              <a:t>“ASSOCIATION”</a:t>
            </a:r>
            <a:endParaRPr lang="en-US" sz="3200" dirty="0">
              <a:solidFill>
                <a:schemeClr val="accent1">
                  <a:lumMod val="75000"/>
                </a:schemeClr>
              </a:solidFill>
              <a:latin typeface="Cambria"/>
              <a:cs typeface="Cambria"/>
            </a:endParaRPr>
          </a:p>
        </p:txBody>
      </p:sp>
      <p:pic>
        <p:nvPicPr>
          <p:cNvPr id="7" name="Picture 6" descr="Lightbulb 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5211" y="2116670"/>
            <a:ext cx="5393579" cy="4045185"/>
          </a:xfrm>
          <a:prstGeom prst="rect">
            <a:avLst/>
          </a:prstGeom>
        </p:spPr>
      </p:pic>
    </p:spTree>
    <p:extLst>
      <p:ext uri="{BB962C8B-B14F-4D97-AF65-F5344CB8AC3E}">
        <p14:creationId xmlns:p14="http://schemas.microsoft.com/office/powerpoint/2010/main" val="1503266285"/>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ppt_w</p:attrName>
                                        </p:attrNameLst>
                                      </p:cBhvr>
                                      <p:tavLst>
                                        <p:tav tm="0">
                                          <p:val>
                                            <p:strVal val="#ppt_w*0.70"/>
                                          </p:val>
                                        </p:tav>
                                        <p:tav tm="100000">
                                          <p:val>
                                            <p:strVal val="#ppt_w"/>
                                          </p:val>
                                        </p:tav>
                                      </p:tavLst>
                                    </p:anim>
                                    <p:anim calcmode="lin" valueType="num">
                                      <p:cBhvr>
                                        <p:cTn id="13" dur="1000" fill="hold"/>
                                        <p:tgtEl>
                                          <p:spTgt spid="7"/>
                                        </p:tgtEl>
                                        <p:attrNameLst>
                                          <p:attrName>ppt_h</p:attrName>
                                        </p:attrNameLst>
                                      </p:cBhvr>
                                      <p:tavLst>
                                        <p:tav tm="0">
                                          <p:val>
                                            <p:strVal val="#ppt_h"/>
                                          </p:val>
                                        </p:tav>
                                        <p:tav tm="100000">
                                          <p:val>
                                            <p:strVal val="#ppt_h"/>
                                          </p:val>
                                        </p:tav>
                                      </p:tavLst>
                                    </p:anim>
                                    <p:animEffect transition="in" filter="fade">
                                      <p:cBhvr>
                                        <p:cTn id="14"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16905</TotalTime>
  <Words>4659</Words>
  <Application>Microsoft Macintosh PowerPoint</Application>
  <PresentationFormat>On-screen Show (4:3)</PresentationFormat>
  <Paragraphs>441</Paragraphs>
  <Slides>63</Slides>
  <Notes>51</Notes>
  <HiddenSlides>0</HiddenSlides>
  <MMClips>2</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63</vt:i4>
      </vt:variant>
    </vt:vector>
  </HeadingPairs>
  <TitlesOfParts>
    <vt:vector size="70" baseType="lpstr">
      <vt:lpstr>Calibri</vt:lpstr>
      <vt:lpstr>Cambria</vt:lpstr>
      <vt:lpstr>Century Gothic</vt:lpstr>
      <vt:lpstr>Arial</vt:lpstr>
      <vt:lpstr>Office Theme</vt:lpstr>
      <vt:lpstr>1_Office Theme</vt:lpstr>
      <vt:lpstr>2_Office Theme</vt:lpstr>
      <vt:lpstr>PowerPoint Presentation</vt:lpstr>
      <vt:lpstr>The Science Behind IP</vt:lpstr>
      <vt:lpstr>Introduction</vt:lpstr>
      <vt:lpstr>Some Basics…</vt:lpstr>
      <vt:lpstr>Are You Saying IP Is Not Spiritual?</vt:lpstr>
      <vt:lpstr>A Bonus to the “Non-Spiritual” Approach</vt:lpstr>
      <vt:lpstr>Additional Resources</vt:lpstr>
      <vt:lpstr>THE HUMAN BRAIN</vt:lpstr>
      <vt:lpstr>The Most Basic Principle</vt:lpstr>
      <vt:lpstr>The Most Basic Principle</vt:lpstr>
      <vt:lpstr>The Most Basic Principle</vt:lpstr>
      <vt:lpstr>But That’s Just the Beginning…</vt:lpstr>
      <vt:lpstr>But That’s Just the Beginning…</vt:lpstr>
      <vt:lpstr>Editing Example: The Finger Snap</vt:lpstr>
      <vt:lpstr>Sensory Editing Example: Finger Snap</vt:lpstr>
      <vt:lpstr>Sensory Editing Powers</vt:lpstr>
      <vt:lpstr>The Most Important Thing To Notice</vt:lpstr>
      <vt:lpstr>Introducing Your Two Thinking Systems</vt:lpstr>
      <vt:lpstr>Introducing Two Thinking Systems</vt:lpstr>
      <vt:lpstr>Fast Thinking Creates Your Worldview</vt:lpstr>
      <vt:lpstr>Slow Thinking is Your Executive</vt:lpstr>
      <vt:lpstr>Fast Thinking Close Up</vt:lpstr>
      <vt:lpstr>Fast Thinking Close Up</vt:lpstr>
      <vt:lpstr>A Few Things to Notice…</vt:lpstr>
      <vt:lpstr>Fast Thinking: Not Just for Words!</vt:lpstr>
      <vt:lpstr>Fast Thinking: Not Just for Words!</vt:lpstr>
      <vt:lpstr>A Key Difference Between Fast &amp; Slow</vt:lpstr>
      <vt:lpstr>Fast Thinking is Always On</vt:lpstr>
      <vt:lpstr>The First Awesome Brain Power: Always On</vt:lpstr>
      <vt:lpstr>The First Awesome Brain Power: Processes Everything</vt:lpstr>
      <vt:lpstr>The First Awesome Brain Power: Shapes Your Entire Experience of Reality</vt:lpstr>
      <vt:lpstr>Fast Thinking is Not Always Correct</vt:lpstr>
      <vt:lpstr>Cognitive Illusions</vt:lpstr>
      <vt:lpstr>This is Why Willpower  Will Always Fail You:</vt:lpstr>
      <vt:lpstr>Fast Thinking is NOT a Judge</vt:lpstr>
      <vt:lpstr>Associations Can Be… </vt:lpstr>
      <vt:lpstr>Reprogramming Your Fast Thinking is Super Easy!</vt:lpstr>
      <vt:lpstr>New Associations Begin With</vt:lpstr>
      <vt:lpstr>Setting an Anchor</vt:lpstr>
      <vt:lpstr>The Power of Anchoring</vt:lpstr>
      <vt:lpstr>What Makes a Strong Association?</vt:lpstr>
      <vt:lpstr>What Makes a Strong Association?</vt:lpstr>
      <vt:lpstr>If Visualizations and Affirmations Aren’t Magic, Why do They Work?</vt:lpstr>
      <vt:lpstr>Your Always-On Search Engine</vt:lpstr>
      <vt:lpstr>Fast Thinking is the Source of Inspiration</vt:lpstr>
      <vt:lpstr>Fast Thinking Has Always Answered</vt:lpstr>
      <vt:lpstr>The Second Awesome Brain Power</vt:lpstr>
      <vt:lpstr>The Second Awesome Brain Power</vt:lpstr>
      <vt:lpstr>Fast Thinking Does Not Know What Success Looks Like Unless You Tell It</vt:lpstr>
      <vt:lpstr>Instruct Your Fast Thinking</vt:lpstr>
      <vt:lpstr>CREATIVITY</vt:lpstr>
      <vt:lpstr>The Central Role of Creativity</vt:lpstr>
      <vt:lpstr>Practical vs. Psychological Creativity</vt:lpstr>
      <vt:lpstr>Creativity Is An Investment</vt:lpstr>
      <vt:lpstr>Derailing Creativity</vt:lpstr>
      <vt:lpstr>What Is Your Threat Level?</vt:lpstr>
      <vt:lpstr>Go To Your Highest Level Right Now</vt:lpstr>
      <vt:lpstr>Reclaiming Your Power</vt:lpstr>
      <vt:lpstr>Willpower Can Not Resist Your Habits!</vt:lpstr>
      <vt:lpstr>Every Habit Got Started The Same Way</vt:lpstr>
      <vt:lpstr>Meet Your Two New Best Friends</vt:lpstr>
      <vt:lpstr>Bibliography</vt:lpstr>
      <vt:lpstr>PowerPoint Presentation</vt:lpstr>
    </vt:vector>
  </TitlesOfParts>
  <Company>Appian Way Enterprises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Appio Hunter</dc:creator>
  <cp:lastModifiedBy>David Casti</cp:lastModifiedBy>
  <cp:revision>1136</cp:revision>
  <cp:lastPrinted>2015-06-04T01:42:24Z</cp:lastPrinted>
  <dcterms:created xsi:type="dcterms:W3CDTF">2014-05-28T23:40:48Z</dcterms:created>
  <dcterms:modified xsi:type="dcterms:W3CDTF">2016-05-21T21:23:57Z</dcterms:modified>
</cp:coreProperties>
</file>